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49" r:id="rId1"/>
  </p:sldMasterIdLst>
  <p:sldIdLst>
    <p:sldId id="256" r:id="rId2"/>
  </p:sldIdLst>
  <p:sldSz cx="30267275" cy="42794238"/>
  <p:notesSz cx="7004050" cy="9290050"/>
  <p:defaultTextStyle>
    <a:defPPr>
      <a:defRPr lang="en-US"/>
    </a:defPPr>
    <a:lvl1pPr marL="0" algn="l" defTabSz="41745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7278" algn="l" defTabSz="41745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74556" algn="l" defTabSz="41745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61834" algn="l" defTabSz="41745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49113" algn="l" defTabSz="41745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36390" algn="l" defTabSz="41745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23668" algn="l" defTabSz="41745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10946" algn="l" defTabSz="41745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698224" algn="l" defTabSz="41745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79">
          <p15:clr>
            <a:srgbClr val="A4A3A4"/>
          </p15:clr>
        </p15:guide>
        <p15:guide id="2" pos="953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D7EF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660" autoAdjust="0"/>
    <p:restoredTop sz="94676" autoAdjust="0"/>
  </p:normalViewPr>
  <p:slideViewPr>
    <p:cSldViewPr>
      <p:cViewPr>
        <p:scale>
          <a:sx n="48" d="100"/>
          <a:sy n="48" d="100"/>
        </p:scale>
        <p:origin x="416" y="-2592"/>
      </p:cViewPr>
      <p:guideLst>
        <p:guide orient="horz" pos="13479"/>
        <p:guide pos="953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83410" y="7003597"/>
            <a:ext cx="22700456" cy="14898735"/>
          </a:xfrm>
        </p:spPr>
        <p:txBody>
          <a:bodyPr anchor="b"/>
          <a:lstStyle>
            <a:lvl1pPr algn="ctr">
              <a:defRPr sz="14896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3410" y="22476884"/>
            <a:ext cx="22700456" cy="10332032"/>
          </a:xfrm>
        </p:spPr>
        <p:txBody>
          <a:bodyPr/>
          <a:lstStyle>
            <a:lvl1pPr marL="0" indent="0" algn="ctr">
              <a:buNone/>
              <a:defRPr sz="5958"/>
            </a:lvl1pPr>
            <a:lvl2pPr marL="1135045" indent="0" algn="ctr">
              <a:buNone/>
              <a:defRPr sz="4965"/>
            </a:lvl2pPr>
            <a:lvl3pPr marL="2270089" indent="0" algn="ctr">
              <a:buNone/>
              <a:defRPr sz="4469"/>
            </a:lvl3pPr>
            <a:lvl4pPr marL="3405134" indent="0" algn="ctr">
              <a:buNone/>
              <a:defRPr sz="3972"/>
            </a:lvl4pPr>
            <a:lvl5pPr marL="4540179" indent="0" algn="ctr">
              <a:buNone/>
              <a:defRPr sz="3972"/>
            </a:lvl5pPr>
            <a:lvl6pPr marL="5675224" indent="0" algn="ctr">
              <a:buNone/>
              <a:defRPr sz="3972"/>
            </a:lvl6pPr>
            <a:lvl7pPr marL="6810268" indent="0" algn="ctr">
              <a:buNone/>
              <a:defRPr sz="3972"/>
            </a:lvl7pPr>
            <a:lvl8pPr marL="7945313" indent="0" algn="ctr">
              <a:buNone/>
              <a:defRPr sz="3972"/>
            </a:lvl8pPr>
            <a:lvl9pPr marL="9080358" indent="0" algn="ctr">
              <a:buNone/>
              <a:defRPr sz="3972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11/15/17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339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11/15/17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303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0019" y="2278397"/>
            <a:ext cx="6526381" cy="3626613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0875" y="2278397"/>
            <a:ext cx="19200803" cy="3626613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11/15/17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1848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30267275" cy="534927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37444959"/>
            <a:ext cx="30267275" cy="534927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pPr algn="ctr"/>
            <a:endParaRPr lang="en-US" dirty="0"/>
          </a:p>
        </p:txBody>
      </p:sp>
      <p:sp>
        <p:nvSpPr>
          <p:cNvPr id="9" name="Instructions"/>
          <p:cNvSpPr/>
          <p:nvPr userDrawn="1"/>
        </p:nvSpPr>
        <p:spPr>
          <a:xfrm>
            <a:off x="-12611365" y="0"/>
            <a:ext cx="11770607" cy="427942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425" tIns="217425" rIns="217425" bIns="217425" rtlCol="0" anchor="t"/>
          <a:lstStyle>
            <a:defPPr>
              <a:defRPr lang="en-US"/>
            </a:defPPr>
            <a:lvl1pPr marL="0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843430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686861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5530291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373722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9217152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1060582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2904013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4747443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  <a:spcAft>
                <a:spcPts val="2282"/>
              </a:spcAft>
            </a:pPr>
            <a:r>
              <a:rPr lang="en-US" sz="88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Poster Print Size:</a:t>
            </a:r>
            <a:endParaRPr sz="8800" dirty="0">
              <a:solidFill>
                <a:srgbClr val="7F7F7F"/>
              </a:solidFill>
              <a:latin typeface="Calibri" pitchFamily="34" charset="0"/>
              <a:cs typeface="Calibri" panose="020F0502020204030204" pitchFamily="34" charset="0"/>
            </a:endParaRPr>
          </a:p>
          <a:p>
            <a:pPr lvl="0">
              <a:spcBef>
                <a:spcPts val="0"/>
              </a:spcBef>
              <a:spcAft>
                <a:spcPts val="2282"/>
              </a:spcAft>
            </a:pPr>
            <a:r>
              <a:rPr lang="en-US"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This poster template is set up for A0</a:t>
            </a:r>
            <a:r>
              <a:rPr lang="en-US" sz="6000" baseline="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international paper size of 1189 mm x 841 mm</a:t>
            </a:r>
            <a:r>
              <a:rPr lang="en-US"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(46.8” high by 33.1” wide). It can be printed at</a:t>
            </a:r>
            <a:r>
              <a:rPr lang="en-US" sz="6000" baseline="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70.6% for an A1 poster of 841 mm x 594 mm.</a:t>
            </a:r>
            <a:endParaRPr lang="en-US" sz="6000" dirty="0" smtClean="0">
              <a:solidFill>
                <a:srgbClr val="7F7F7F"/>
              </a:solidFill>
              <a:latin typeface="Calibri" pitchFamily="34" charset="0"/>
              <a:cs typeface="Calibri" panose="020F0502020204030204" pitchFamily="34" charset="0"/>
            </a:endParaRPr>
          </a:p>
          <a:p>
            <a:pPr lvl="0">
              <a:spcBef>
                <a:spcPts val="0"/>
              </a:spcBef>
              <a:spcAft>
                <a:spcPts val="2282"/>
              </a:spcAft>
            </a:pPr>
            <a:r>
              <a:rPr lang="en-US" sz="88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Placeholders</a:t>
            </a:r>
            <a:r>
              <a:rPr sz="88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:</a:t>
            </a:r>
            <a:endParaRPr sz="8800" dirty="0">
              <a:solidFill>
                <a:srgbClr val="7F7F7F"/>
              </a:solidFill>
              <a:latin typeface="Calibri" pitchFamily="34" charset="0"/>
              <a:cs typeface="Calibri" panose="020F0502020204030204" pitchFamily="34" charset="0"/>
            </a:endParaRPr>
          </a:p>
          <a:p>
            <a:pPr lvl="0">
              <a:spcBef>
                <a:spcPts val="0"/>
              </a:spcBef>
              <a:spcAft>
                <a:spcPts val="2282"/>
              </a:spcAft>
            </a:pPr>
            <a:r>
              <a:rPr sz="60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The </a:t>
            </a:r>
            <a:r>
              <a:rPr lang="en-US"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various elements included</a:t>
            </a:r>
            <a:r>
              <a:rPr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</a:t>
            </a:r>
            <a:r>
              <a:rPr sz="60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in this </a:t>
            </a:r>
            <a:r>
              <a:rPr lang="en-US"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poster are ones</a:t>
            </a:r>
            <a:r>
              <a:rPr lang="en-US" sz="6000" baseline="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we often see in medical, research, and scientific posters.</a:t>
            </a:r>
            <a:r>
              <a:rPr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</a:t>
            </a:r>
            <a:r>
              <a:rPr lang="en-US"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Feel</a:t>
            </a:r>
            <a:r>
              <a:rPr lang="en-US" sz="6000" baseline="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free to edit, move,  add, and delete items, or change the layout to suit your needs. Always check with your conference organizer for specific requirements.</a:t>
            </a:r>
          </a:p>
          <a:p>
            <a:pPr lvl="0">
              <a:spcBef>
                <a:spcPts val="0"/>
              </a:spcBef>
              <a:spcAft>
                <a:spcPts val="2282"/>
              </a:spcAft>
            </a:pPr>
            <a:r>
              <a:rPr lang="en-US" sz="88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Image</a:t>
            </a:r>
            <a:r>
              <a:rPr lang="en-US" sz="8800" baseline="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Quality</a:t>
            </a:r>
            <a:r>
              <a:rPr lang="en-US" sz="88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:</a:t>
            </a:r>
          </a:p>
          <a:p>
            <a:pPr lvl="0">
              <a:spcBef>
                <a:spcPts val="0"/>
              </a:spcBef>
              <a:spcAft>
                <a:spcPts val="2282"/>
              </a:spcAft>
            </a:pPr>
            <a:r>
              <a:rPr lang="en-US"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You can place digital photos or logo art in your poster file by selecting the </a:t>
            </a:r>
            <a:r>
              <a:rPr lang="en-US" sz="6000" b="1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Insert, Picture</a:t>
            </a:r>
            <a:r>
              <a:rPr lang="en-US"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command, or by using standard copy &amp; paste. For best results, all graphic elements should be at least </a:t>
            </a:r>
            <a:r>
              <a:rPr lang="en-US" sz="6000" b="1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150-200 pixels per inch in their final printed size</a:t>
            </a:r>
            <a:r>
              <a:rPr lang="en-US"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. For instance, a 1600 x 1200 pixel</a:t>
            </a:r>
            <a:r>
              <a:rPr lang="en-US" sz="6000" baseline="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photo will usually look fine up to </a:t>
            </a:r>
            <a:r>
              <a:rPr lang="en-US"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8“-10” wide on your printed poster.</a:t>
            </a:r>
          </a:p>
          <a:p>
            <a:pPr lvl="0">
              <a:spcBef>
                <a:spcPts val="0"/>
              </a:spcBef>
              <a:spcAft>
                <a:spcPts val="2282"/>
              </a:spcAft>
            </a:pPr>
            <a:r>
              <a:rPr lang="en-US"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To preview the print quality of images, select a magnification of 100% when previewing your poster. This will give you a good idea of what it will look like in print. If you are laying out a large poster and using half-scale dimensions, be sure to preview your graphics at 200% to see them at their final printed size.</a:t>
            </a:r>
          </a:p>
          <a:p>
            <a:pPr lvl="0">
              <a:spcBef>
                <a:spcPts val="0"/>
              </a:spcBef>
              <a:spcAft>
                <a:spcPts val="2282"/>
              </a:spcAft>
            </a:pPr>
            <a:r>
              <a:rPr lang="en-US"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Please note that graphics from websites (such as the logo on your hospital's or university's home page) will only be 72dpi and not suitable for printing.</a:t>
            </a:r>
          </a:p>
          <a:p>
            <a:pPr lvl="0" algn="ctr">
              <a:spcBef>
                <a:spcPts val="0"/>
              </a:spcBef>
              <a:spcAft>
                <a:spcPts val="2282"/>
              </a:spcAft>
            </a:pPr>
            <a:r>
              <a:rPr lang="en-US" sz="44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/>
            </a:r>
            <a:br>
              <a:rPr lang="en-US" sz="44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</a:br>
            <a:r>
              <a:rPr lang="en-US" sz="44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[This sidebar area does not print.]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31108033" y="0"/>
            <a:ext cx="11770607" cy="42794238"/>
            <a:chOff x="33832800" y="0"/>
            <a:chExt cx="12801600" cy="43891200"/>
          </a:xfrm>
        </p:grpSpPr>
        <p:sp>
          <p:nvSpPr>
            <p:cNvPr id="13" name="Instructions"/>
            <p:cNvSpPr/>
            <p:nvPr userDrawn="1"/>
          </p:nvSpPr>
          <p:spPr>
            <a:xfrm>
              <a:off x="33832800" y="0"/>
              <a:ext cx="12801600" cy="438912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28600" tIns="228600" rIns="228600" bIns="228600" rtlCol="0" anchor="t"/>
            <a:lstStyle>
              <a:defPPr>
                <a:defRPr lang="en-US"/>
              </a:defPPr>
              <a:lvl1pPr marL="0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1843430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3686861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5530291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7373722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9217152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1060582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2904013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4747443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spcBef>
                  <a:spcPts val="0"/>
                </a:spcBef>
                <a:spcAft>
                  <a:spcPts val="2282"/>
                </a:spcAft>
              </a:pPr>
              <a:r>
                <a:rPr lang="en-US" sz="88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Change</a:t>
              </a:r>
              <a:r>
                <a:rPr lang="en-US" sz="88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Color Theme</a:t>
              </a:r>
              <a:r>
                <a:rPr lang="en-US" sz="88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:</a:t>
              </a:r>
              <a:endParaRPr sz="8800" dirty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r>
                <a:rPr lang="en-US" sz="60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This template is designed to use the built-in color themes in</a:t>
              </a:r>
              <a: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the newer versions of PowerPoint.</a:t>
              </a: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To change the color theme, select the </a:t>
              </a:r>
              <a:r>
                <a:rPr lang="en-US" sz="6000" b="1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Design</a:t>
              </a:r>
              <a: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tab, then select the </a:t>
              </a:r>
              <a:r>
                <a:rPr lang="en-US" sz="6000" b="1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Colors</a:t>
              </a:r>
              <a: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drop-down list.</a:t>
              </a: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endParaRPr lang="en-US" sz="60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endParaRPr lang="en-US" sz="60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endParaRPr lang="en-US" sz="60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endParaRPr lang="en-US" sz="60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endParaRPr lang="en-US" sz="60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endParaRPr lang="en-US" sz="60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endParaRPr lang="en-US" sz="60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endParaRPr lang="en-US" sz="60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endParaRPr lang="en-US" sz="60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The default color theme for this template is “Office”, so you can always return to that after trying some of the alternatives.</a:t>
              </a: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r>
                <a:rPr lang="en-US" sz="88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Printing Your Poster:</a:t>
              </a: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r>
                <a:rPr lang="en-US" sz="60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Once your poster file is ready, visit</a:t>
              </a:r>
              <a: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</a:t>
              </a:r>
              <a:r>
                <a:rPr lang="en-US" sz="6000" b="1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www.genigraphics.com</a:t>
              </a:r>
              <a: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to order a high-quality, affordable poster print. Every order receives a free design review and we can delivery as fast as next business day within the US and Canada. </a:t>
              </a: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Genigraphics® has been producing output from PowerPoint® longer than anyone in the industry; dating back to when we helped Microsoft® design the PowerPoint software. </a:t>
              </a:r>
            </a:p>
            <a:p>
              <a:pPr lvl="0">
                <a:spcBef>
                  <a:spcPts val="0"/>
                </a:spcBef>
                <a:spcAft>
                  <a:spcPts val="0"/>
                </a:spcAft>
              </a:pPr>
              <a:endParaRPr lang="en-US" sz="60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US and Canada:  1-800-790-4001</a:t>
              </a:r>
            </a:p>
            <a:p>
              <a:pPr lvl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International: +(1) 913-441-1410</a:t>
              </a:r>
              <a:b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</a:br>
              <a: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Email: info@genigraphics.com</a:t>
              </a:r>
            </a:p>
            <a:p>
              <a:pPr lvl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44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/>
              </a:r>
              <a:br>
                <a:rPr lang="en-US" sz="44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</a:br>
              <a:r>
                <a:rPr lang="en-US" sz="44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[This sidebar area does not print.]</a:t>
              </a:r>
            </a:p>
          </p:txBody>
        </p:sp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281342" y="8425085"/>
              <a:ext cx="11904515" cy="10246926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037" y="42504519"/>
            <a:ext cx="5297435" cy="185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979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11/15/17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723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111" y="10668848"/>
            <a:ext cx="26105525" cy="17801211"/>
          </a:xfrm>
        </p:spPr>
        <p:txBody>
          <a:bodyPr anchor="b"/>
          <a:lstStyle>
            <a:lvl1pPr>
              <a:defRPr sz="14896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111" y="28638465"/>
            <a:ext cx="26105525" cy="9361236"/>
          </a:xfrm>
        </p:spPr>
        <p:txBody>
          <a:bodyPr/>
          <a:lstStyle>
            <a:lvl1pPr marL="0" indent="0">
              <a:buNone/>
              <a:defRPr sz="5958">
                <a:solidFill>
                  <a:schemeClr val="tx1">
                    <a:tint val="75000"/>
                  </a:schemeClr>
                </a:solidFill>
              </a:defRPr>
            </a:lvl1pPr>
            <a:lvl2pPr marL="1135045" indent="0">
              <a:buNone/>
              <a:defRPr sz="4965">
                <a:solidFill>
                  <a:schemeClr val="tx1">
                    <a:tint val="75000"/>
                  </a:schemeClr>
                </a:solidFill>
              </a:defRPr>
            </a:lvl2pPr>
            <a:lvl3pPr marL="2270089" indent="0">
              <a:buNone/>
              <a:defRPr sz="4469">
                <a:solidFill>
                  <a:schemeClr val="tx1">
                    <a:tint val="75000"/>
                  </a:schemeClr>
                </a:solidFill>
              </a:defRPr>
            </a:lvl3pPr>
            <a:lvl4pPr marL="3405134" indent="0">
              <a:buNone/>
              <a:defRPr sz="3972">
                <a:solidFill>
                  <a:schemeClr val="tx1">
                    <a:tint val="75000"/>
                  </a:schemeClr>
                </a:solidFill>
              </a:defRPr>
            </a:lvl4pPr>
            <a:lvl5pPr marL="4540179" indent="0">
              <a:buNone/>
              <a:defRPr sz="3972">
                <a:solidFill>
                  <a:schemeClr val="tx1">
                    <a:tint val="75000"/>
                  </a:schemeClr>
                </a:solidFill>
              </a:defRPr>
            </a:lvl5pPr>
            <a:lvl6pPr marL="5675224" indent="0">
              <a:buNone/>
              <a:defRPr sz="3972">
                <a:solidFill>
                  <a:schemeClr val="tx1">
                    <a:tint val="75000"/>
                  </a:schemeClr>
                </a:solidFill>
              </a:defRPr>
            </a:lvl6pPr>
            <a:lvl7pPr marL="6810268" indent="0">
              <a:buNone/>
              <a:defRPr sz="3972">
                <a:solidFill>
                  <a:schemeClr val="tx1">
                    <a:tint val="75000"/>
                  </a:schemeClr>
                </a:solidFill>
              </a:defRPr>
            </a:lvl7pPr>
            <a:lvl8pPr marL="7945313" indent="0">
              <a:buNone/>
              <a:defRPr sz="3972">
                <a:solidFill>
                  <a:schemeClr val="tx1">
                    <a:tint val="75000"/>
                  </a:schemeClr>
                </a:solidFill>
              </a:defRPr>
            </a:lvl8pPr>
            <a:lvl9pPr marL="9080358" indent="0">
              <a:buNone/>
              <a:defRPr sz="397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11/15/17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506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0875" y="11391985"/>
            <a:ext cx="12863592" cy="2715255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2808" y="11391985"/>
            <a:ext cx="12863592" cy="2715255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11/15/17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0138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4817" y="2278400"/>
            <a:ext cx="26105525" cy="82715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4819" y="10490535"/>
            <a:ext cx="12804475" cy="5141249"/>
          </a:xfrm>
        </p:spPr>
        <p:txBody>
          <a:bodyPr anchor="b"/>
          <a:lstStyle>
            <a:lvl1pPr marL="0" indent="0">
              <a:buNone/>
              <a:defRPr sz="5958" b="1"/>
            </a:lvl1pPr>
            <a:lvl2pPr marL="1135045" indent="0">
              <a:buNone/>
              <a:defRPr sz="4965" b="1"/>
            </a:lvl2pPr>
            <a:lvl3pPr marL="2270089" indent="0">
              <a:buNone/>
              <a:defRPr sz="4469" b="1"/>
            </a:lvl3pPr>
            <a:lvl4pPr marL="3405134" indent="0">
              <a:buNone/>
              <a:defRPr sz="3972" b="1"/>
            </a:lvl4pPr>
            <a:lvl5pPr marL="4540179" indent="0">
              <a:buNone/>
              <a:defRPr sz="3972" b="1"/>
            </a:lvl5pPr>
            <a:lvl6pPr marL="5675224" indent="0">
              <a:buNone/>
              <a:defRPr sz="3972" b="1"/>
            </a:lvl6pPr>
            <a:lvl7pPr marL="6810268" indent="0">
              <a:buNone/>
              <a:defRPr sz="3972" b="1"/>
            </a:lvl7pPr>
            <a:lvl8pPr marL="7945313" indent="0">
              <a:buNone/>
              <a:defRPr sz="3972" b="1"/>
            </a:lvl8pPr>
            <a:lvl9pPr marL="9080358" indent="0">
              <a:buNone/>
              <a:defRPr sz="3972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4819" y="15631784"/>
            <a:ext cx="12804475" cy="2299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2808" y="10490535"/>
            <a:ext cx="12867534" cy="5141249"/>
          </a:xfrm>
        </p:spPr>
        <p:txBody>
          <a:bodyPr anchor="b"/>
          <a:lstStyle>
            <a:lvl1pPr marL="0" indent="0">
              <a:buNone/>
              <a:defRPr sz="5958" b="1"/>
            </a:lvl1pPr>
            <a:lvl2pPr marL="1135045" indent="0">
              <a:buNone/>
              <a:defRPr sz="4965" b="1"/>
            </a:lvl2pPr>
            <a:lvl3pPr marL="2270089" indent="0">
              <a:buNone/>
              <a:defRPr sz="4469" b="1"/>
            </a:lvl3pPr>
            <a:lvl4pPr marL="3405134" indent="0">
              <a:buNone/>
              <a:defRPr sz="3972" b="1"/>
            </a:lvl4pPr>
            <a:lvl5pPr marL="4540179" indent="0">
              <a:buNone/>
              <a:defRPr sz="3972" b="1"/>
            </a:lvl5pPr>
            <a:lvl6pPr marL="5675224" indent="0">
              <a:buNone/>
              <a:defRPr sz="3972" b="1"/>
            </a:lvl6pPr>
            <a:lvl7pPr marL="6810268" indent="0">
              <a:buNone/>
              <a:defRPr sz="3972" b="1"/>
            </a:lvl7pPr>
            <a:lvl8pPr marL="7945313" indent="0">
              <a:buNone/>
              <a:defRPr sz="3972" b="1"/>
            </a:lvl8pPr>
            <a:lvl9pPr marL="9080358" indent="0">
              <a:buNone/>
              <a:defRPr sz="3972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2808" y="15631784"/>
            <a:ext cx="12867534" cy="2299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11/15/17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4514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11/15/17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776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11/15/17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283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4819" y="2852949"/>
            <a:ext cx="9761983" cy="9985322"/>
          </a:xfrm>
        </p:spPr>
        <p:txBody>
          <a:bodyPr anchor="b"/>
          <a:lstStyle>
            <a:lvl1pPr>
              <a:defRPr sz="7944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67534" y="6161581"/>
            <a:ext cx="15322808" cy="30411646"/>
          </a:xfrm>
        </p:spPr>
        <p:txBody>
          <a:bodyPr/>
          <a:lstStyle>
            <a:lvl1pPr>
              <a:defRPr sz="7944"/>
            </a:lvl1pPr>
            <a:lvl2pPr>
              <a:defRPr sz="6951"/>
            </a:lvl2pPr>
            <a:lvl3pPr>
              <a:defRPr sz="5958"/>
            </a:lvl3pPr>
            <a:lvl4pPr>
              <a:defRPr sz="4965"/>
            </a:lvl4pPr>
            <a:lvl5pPr>
              <a:defRPr sz="4965"/>
            </a:lvl5pPr>
            <a:lvl6pPr>
              <a:defRPr sz="4965"/>
            </a:lvl6pPr>
            <a:lvl7pPr>
              <a:defRPr sz="4965"/>
            </a:lvl7pPr>
            <a:lvl8pPr>
              <a:defRPr sz="4965"/>
            </a:lvl8pPr>
            <a:lvl9pPr>
              <a:defRPr sz="496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4819" y="12838271"/>
            <a:ext cx="9761983" cy="23784486"/>
          </a:xfrm>
        </p:spPr>
        <p:txBody>
          <a:bodyPr/>
          <a:lstStyle>
            <a:lvl1pPr marL="0" indent="0">
              <a:buNone/>
              <a:defRPr sz="3972"/>
            </a:lvl1pPr>
            <a:lvl2pPr marL="1135045" indent="0">
              <a:buNone/>
              <a:defRPr sz="3476"/>
            </a:lvl2pPr>
            <a:lvl3pPr marL="2270089" indent="0">
              <a:buNone/>
              <a:defRPr sz="2979"/>
            </a:lvl3pPr>
            <a:lvl4pPr marL="3405134" indent="0">
              <a:buNone/>
              <a:defRPr sz="2483"/>
            </a:lvl4pPr>
            <a:lvl5pPr marL="4540179" indent="0">
              <a:buNone/>
              <a:defRPr sz="2483"/>
            </a:lvl5pPr>
            <a:lvl6pPr marL="5675224" indent="0">
              <a:buNone/>
              <a:defRPr sz="2483"/>
            </a:lvl6pPr>
            <a:lvl7pPr marL="6810268" indent="0">
              <a:buNone/>
              <a:defRPr sz="2483"/>
            </a:lvl7pPr>
            <a:lvl8pPr marL="7945313" indent="0">
              <a:buNone/>
              <a:defRPr sz="2483"/>
            </a:lvl8pPr>
            <a:lvl9pPr marL="9080358" indent="0">
              <a:buNone/>
              <a:defRPr sz="2483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11/15/17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5044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4819" y="2852949"/>
            <a:ext cx="9761983" cy="9985322"/>
          </a:xfrm>
        </p:spPr>
        <p:txBody>
          <a:bodyPr anchor="b"/>
          <a:lstStyle>
            <a:lvl1pPr>
              <a:defRPr sz="7944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867534" y="6161581"/>
            <a:ext cx="15322808" cy="30411646"/>
          </a:xfrm>
        </p:spPr>
        <p:txBody>
          <a:bodyPr/>
          <a:lstStyle>
            <a:lvl1pPr marL="0" indent="0">
              <a:buNone/>
              <a:defRPr sz="7944"/>
            </a:lvl1pPr>
            <a:lvl2pPr marL="1135045" indent="0">
              <a:buNone/>
              <a:defRPr sz="6951"/>
            </a:lvl2pPr>
            <a:lvl3pPr marL="2270089" indent="0">
              <a:buNone/>
              <a:defRPr sz="5958"/>
            </a:lvl3pPr>
            <a:lvl4pPr marL="3405134" indent="0">
              <a:buNone/>
              <a:defRPr sz="4965"/>
            </a:lvl4pPr>
            <a:lvl5pPr marL="4540179" indent="0">
              <a:buNone/>
              <a:defRPr sz="4965"/>
            </a:lvl5pPr>
            <a:lvl6pPr marL="5675224" indent="0">
              <a:buNone/>
              <a:defRPr sz="4965"/>
            </a:lvl6pPr>
            <a:lvl7pPr marL="6810268" indent="0">
              <a:buNone/>
              <a:defRPr sz="4965"/>
            </a:lvl7pPr>
            <a:lvl8pPr marL="7945313" indent="0">
              <a:buNone/>
              <a:defRPr sz="4965"/>
            </a:lvl8pPr>
            <a:lvl9pPr marL="9080358" indent="0">
              <a:buNone/>
              <a:defRPr sz="4965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4819" y="12838271"/>
            <a:ext cx="9761983" cy="23784486"/>
          </a:xfrm>
        </p:spPr>
        <p:txBody>
          <a:bodyPr/>
          <a:lstStyle>
            <a:lvl1pPr marL="0" indent="0">
              <a:buNone/>
              <a:defRPr sz="3972"/>
            </a:lvl1pPr>
            <a:lvl2pPr marL="1135045" indent="0">
              <a:buNone/>
              <a:defRPr sz="3476"/>
            </a:lvl2pPr>
            <a:lvl3pPr marL="2270089" indent="0">
              <a:buNone/>
              <a:defRPr sz="2979"/>
            </a:lvl3pPr>
            <a:lvl4pPr marL="3405134" indent="0">
              <a:buNone/>
              <a:defRPr sz="2483"/>
            </a:lvl4pPr>
            <a:lvl5pPr marL="4540179" indent="0">
              <a:buNone/>
              <a:defRPr sz="2483"/>
            </a:lvl5pPr>
            <a:lvl6pPr marL="5675224" indent="0">
              <a:buNone/>
              <a:defRPr sz="2483"/>
            </a:lvl6pPr>
            <a:lvl7pPr marL="6810268" indent="0">
              <a:buNone/>
              <a:defRPr sz="2483"/>
            </a:lvl7pPr>
            <a:lvl8pPr marL="7945313" indent="0">
              <a:buNone/>
              <a:defRPr sz="2483"/>
            </a:lvl8pPr>
            <a:lvl9pPr marL="9080358" indent="0">
              <a:buNone/>
              <a:defRPr sz="2483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11/15/17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175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0875" y="2278400"/>
            <a:ext cx="26105525" cy="82715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0875" y="11391985"/>
            <a:ext cx="26105525" cy="27152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0875" y="39663922"/>
            <a:ext cx="6810137" cy="22783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9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5D6BDF-9D0E-4E2B-85B8-D8F4790360C9}" type="datetimeFigureOut">
              <a:rPr lang="en-US" smtClean="0"/>
              <a:t>11/15/17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6035" y="39663922"/>
            <a:ext cx="10215205" cy="22783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9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76263" y="39663922"/>
            <a:ext cx="6810137" cy="22783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9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231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50" r:id="rId1"/>
    <p:sldLayoutId id="2147484151" r:id="rId2"/>
    <p:sldLayoutId id="2147484152" r:id="rId3"/>
    <p:sldLayoutId id="2147484153" r:id="rId4"/>
    <p:sldLayoutId id="2147484154" r:id="rId5"/>
    <p:sldLayoutId id="2147484155" r:id="rId6"/>
    <p:sldLayoutId id="2147484156" r:id="rId7"/>
    <p:sldLayoutId id="2147484157" r:id="rId8"/>
    <p:sldLayoutId id="2147484158" r:id="rId9"/>
    <p:sldLayoutId id="2147484159" r:id="rId10"/>
    <p:sldLayoutId id="2147484160" r:id="rId11"/>
    <p:sldLayoutId id="2147484161" r:id="rId12"/>
  </p:sldLayoutIdLst>
  <p:txStyles>
    <p:titleStyle>
      <a:lvl1pPr algn="l" defTabSz="2270089" rtl="0" eaLnBrk="1" latinLnBrk="0" hangingPunct="1">
        <a:lnSpc>
          <a:spcPct val="90000"/>
        </a:lnSpc>
        <a:spcBef>
          <a:spcPct val="0"/>
        </a:spcBef>
        <a:buNone/>
        <a:defRPr sz="1092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67522" indent="-567522" algn="l" defTabSz="2270089" rtl="0" eaLnBrk="1" latinLnBrk="0" hangingPunct="1">
        <a:lnSpc>
          <a:spcPct val="90000"/>
        </a:lnSpc>
        <a:spcBef>
          <a:spcPts val="2483"/>
        </a:spcBef>
        <a:buFont typeface="Arial"/>
        <a:buChar char="•"/>
        <a:defRPr sz="6951" kern="1200">
          <a:solidFill>
            <a:schemeClr val="tx1"/>
          </a:solidFill>
          <a:latin typeface="+mn-lt"/>
          <a:ea typeface="+mn-ea"/>
          <a:cs typeface="+mn-cs"/>
        </a:defRPr>
      </a:lvl1pPr>
      <a:lvl2pPr marL="1702567" indent="-567522" algn="l" defTabSz="2270089" rtl="0" eaLnBrk="1" latinLnBrk="0" hangingPunct="1">
        <a:lnSpc>
          <a:spcPct val="90000"/>
        </a:lnSpc>
        <a:spcBef>
          <a:spcPts val="1241"/>
        </a:spcBef>
        <a:buFont typeface="Arial"/>
        <a:buChar char="•"/>
        <a:defRPr sz="5958" kern="1200">
          <a:solidFill>
            <a:schemeClr val="tx1"/>
          </a:solidFill>
          <a:latin typeface="+mn-lt"/>
          <a:ea typeface="+mn-ea"/>
          <a:cs typeface="+mn-cs"/>
        </a:defRPr>
      </a:lvl2pPr>
      <a:lvl3pPr marL="2837612" indent="-567522" algn="l" defTabSz="2270089" rtl="0" eaLnBrk="1" latinLnBrk="0" hangingPunct="1">
        <a:lnSpc>
          <a:spcPct val="90000"/>
        </a:lnSpc>
        <a:spcBef>
          <a:spcPts val="1241"/>
        </a:spcBef>
        <a:buFont typeface="Arial"/>
        <a:buChar char="•"/>
        <a:defRPr sz="4965" kern="1200">
          <a:solidFill>
            <a:schemeClr val="tx1"/>
          </a:solidFill>
          <a:latin typeface="+mn-lt"/>
          <a:ea typeface="+mn-ea"/>
          <a:cs typeface="+mn-cs"/>
        </a:defRPr>
      </a:lvl3pPr>
      <a:lvl4pPr marL="3972657" indent="-567522" algn="l" defTabSz="2270089" rtl="0" eaLnBrk="1" latinLnBrk="0" hangingPunct="1">
        <a:lnSpc>
          <a:spcPct val="90000"/>
        </a:lnSpc>
        <a:spcBef>
          <a:spcPts val="1241"/>
        </a:spcBef>
        <a:buFont typeface="Arial"/>
        <a:buChar char="•"/>
        <a:defRPr sz="4469" kern="1200">
          <a:solidFill>
            <a:schemeClr val="tx1"/>
          </a:solidFill>
          <a:latin typeface="+mn-lt"/>
          <a:ea typeface="+mn-ea"/>
          <a:cs typeface="+mn-cs"/>
        </a:defRPr>
      </a:lvl4pPr>
      <a:lvl5pPr marL="5107701" indent="-567522" algn="l" defTabSz="2270089" rtl="0" eaLnBrk="1" latinLnBrk="0" hangingPunct="1">
        <a:lnSpc>
          <a:spcPct val="90000"/>
        </a:lnSpc>
        <a:spcBef>
          <a:spcPts val="1241"/>
        </a:spcBef>
        <a:buFont typeface="Arial"/>
        <a:buChar char="•"/>
        <a:defRPr sz="4469" kern="1200">
          <a:solidFill>
            <a:schemeClr val="tx1"/>
          </a:solidFill>
          <a:latin typeface="+mn-lt"/>
          <a:ea typeface="+mn-ea"/>
          <a:cs typeface="+mn-cs"/>
        </a:defRPr>
      </a:lvl5pPr>
      <a:lvl6pPr marL="6242746" indent="-567522" algn="l" defTabSz="2270089" rtl="0" eaLnBrk="1" latinLnBrk="0" hangingPunct="1">
        <a:lnSpc>
          <a:spcPct val="90000"/>
        </a:lnSpc>
        <a:spcBef>
          <a:spcPts val="1241"/>
        </a:spcBef>
        <a:buFont typeface="Arial"/>
        <a:buChar char="•"/>
        <a:defRPr sz="4469" kern="1200">
          <a:solidFill>
            <a:schemeClr val="tx1"/>
          </a:solidFill>
          <a:latin typeface="+mn-lt"/>
          <a:ea typeface="+mn-ea"/>
          <a:cs typeface="+mn-cs"/>
        </a:defRPr>
      </a:lvl6pPr>
      <a:lvl7pPr marL="7377791" indent="-567522" algn="l" defTabSz="2270089" rtl="0" eaLnBrk="1" latinLnBrk="0" hangingPunct="1">
        <a:lnSpc>
          <a:spcPct val="90000"/>
        </a:lnSpc>
        <a:spcBef>
          <a:spcPts val="1241"/>
        </a:spcBef>
        <a:buFont typeface="Arial"/>
        <a:buChar char="•"/>
        <a:defRPr sz="4469" kern="1200">
          <a:solidFill>
            <a:schemeClr val="tx1"/>
          </a:solidFill>
          <a:latin typeface="+mn-lt"/>
          <a:ea typeface="+mn-ea"/>
          <a:cs typeface="+mn-cs"/>
        </a:defRPr>
      </a:lvl7pPr>
      <a:lvl8pPr marL="8512835" indent="-567522" algn="l" defTabSz="2270089" rtl="0" eaLnBrk="1" latinLnBrk="0" hangingPunct="1">
        <a:lnSpc>
          <a:spcPct val="90000"/>
        </a:lnSpc>
        <a:spcBef>
          <a:spcPts val="1241"/>
        </a:spcBef>
        <a:buFont typeface="Arial"/>
        <a:buChar char="•"/>
        <a:defRPr sz="4469" kern="1200">
          <a:solidFill>
            <a:schemeClr val="tx1"/>
          </a:solidFill>
          <a:latin typeface="+mn-lt"/>
          <a:ea typeface="+mn-ea"/>
          <a:cs typeface="+mn-cs"/>
        </a:defRPr>
      </a:lvl8pPr>
      <a:lvl9pPr marL="9647880" indent="-567522" algn="l" defTabSz="2270089" rtl="0" eaLnBrk="1" latinLnBrk="0" hangingPunct="1">
        <a:lnSpc>
          <a:spcPct val="90000"/>
        </a:lnSpc>
        <a:spcBef>
          <a:spcPts val="1241"/>
        </a:spcBef>
        <a:buFont typeface="Arial"/>
        <a:buChar char="•"/>
        <a:defRPr sz="446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270089" rtl="0" eaLnBrk="1" latinLnBrk="0" hangingPunct="1">
        <a:defRPr sz="4469" kern="1200">
          <a:solidFill>
            <a:schemeClr val="tx1"/>
          </a:solidFill>
          <a:latin typeface="+mn-lt"/>
          <a:ea typeface="+mn-ea"/>
          <a:cs typeface="+mn-cs"/>
        </a:defRPr>
      </a:lvl1pPr>
      <a:lvl2pPr marL="1135045" algn="l" defTabSz="2270089" rtl="0" eaLnBrk="1" latinLnBrk="0" hangingPunct="1">
        <a:defRPr sz="4469" kern="1200">
          <a:solidFill>
            <a:schemeClr val="tx1"/>
          </a:solidFill>
          <a:latin typeface="+mn-lt"/>
          <a:ea typeface="+mn-ea"/>
          <a:cs typeface="+mn-cs"/>
        </a:defRPr>
      </a:lvl2pPr>
      <a:lvl3pPr marL="2270089" algn="l" defTabSz="2270089" rtl="0" eaLnBrk="1" latinLnBrk="0" hangingPunct="1">
        <a:defRPr sz="4469" kern="1200">
          <a:solidFill>
            <a:schemeClr val="tx1"/>
          </a:solidFill>
          <a:latin typeface="+mn-lt"/>
          <a:ea typeface="+mn-ea"/>
          <a:cs typeface="+mn-cs"/>
        </a:defRPr>
      </a:lvl3pPr>
      <a:lvl4pPr marL="3405134" algn="l" defTabSz="2270089" rtl="0" eaLnBrk="1" latinLnBrk="0" hangingPunct="1">
        <a:defRPr sz="4469" kern="1200">
          <a:solidFill>
            <a:schemeClr val="tx1"/>
          </a:solidFill>
          <a:latin typeface="+mn-lt"/>
          <a:ea typeface="+mn-ea"/>
          <a:cs typeface="+mn-cs"/>
        </a:defRPr>
      </a:lvl4pPr>
      <a:lvl5pPr marL="4540179" algn="l" defTabSz="2270089" rtl="0" eaLnBrk="1" latinLnBrk="0" hangingPunct="1">
        <a:defRPr sz="4469" kern="1200">
          <a:solidFill>
            <a:schemeClr val="tx1"/>
          </a:solidFill>
          <a:latin typeface="+mn-lt"/>
          <a:ea typeface="+mn-ea"/>
          <a:cs typeface="+mn-cs"/>
        </a:defRPr>
      </a:lvl5pPr>
      <a:lvl6pPr marL="5675224" algn="l" defTabSz="2270089" rtl="0" eaLnBrk="1" latinLnBrk="0" hangingPunct="1">
        <a:defRPr sz="4469" kern="1200">
          <a:solidFill>
            <a:schemeClr val="tx1"/>
          </a:solidFill>
          <a:latin typeface="+mn-lt"/>
          <a:ea typeface="+mn-ea"/>
          <a:cs typeface="+mn-cs"/>
        </a:defRPr>
      </a:lvl6pPr>
      <a:lvl7pPr marL="6810268" algn="l" defTabSz="2270089" rtl="0" eaLnBrk="1" latinLnBrk="0" hangingPunct="1">
        <a:defRPr sz="4469" kern="1200">
          <a:solidFill>
            <a:schemeClr val="tx1"/>
          </a:solidFill>
          <a:latin typeface="+mn-lt"/>
          <a:ea typeface="+mn-ea"/>
          <a:cs typeface="+mn-cs"/>
        </a:defRPr>
      </a:lvl7pPr>
      <a:lvl8pPr marL="7945313" algn="l" defTabSz="2270089" rtl="0" eaLnBrk="1" latinLnBrk="0" hangingPunct="1">
        <a:defRPr sz="4469" kern="1200">
          <a:solidFill>
            <a:schemeClr val="tx1"/>
          </a:solidFill>
          <a:latin typeface="+mn-lt"/>
          <a:ea typeface="+mn-ea"/>
          <a:cs typeface="+mn-cs"/>
        </a:defRPr>
      </a:lvl8pPr>
      <a:lvl9pPr marL="9080358" algn="l" defTabSz="2270089" rtl="0" eaLnBrk="1" latinLnBrk="0" hangingPunct="1">
        <a:defRPr sz="446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png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22"/>
          <p:cNvSpPr txBox="1">
            <a:spLocks noChangeArrowheads="1"/>
          </p:cNvSpPr>
          <p:nvPr/>
        </p:nvSpPr>
        <p:spPr bwMode="auto">
          <a:xfrm>
            <a:off x="4570801" y="361188"/>
            <a:ext cx="21117102" cy="2663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73940" tIns="434850" rIns="173940" bIns="434850" anchor="ctr" anchorCtr="0">
            <a:spAutoFit/>
          </a:bodyPr>
          <a:lstStyle>
            <a:lvl1pPr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sz="7600" b="1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Synthesizing Bijective Quotient Lenses</a:t>
            </a:r>
          </a:p>
          <a:p>
            <a:pPr algn="ctr" eaLnBrk="1" hangingPunct="1"/>
            <a:r>
              <a:rPr lang="en-US" sz="4000" b="1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Or: Inferring Transformations Between Data Formats</a:t>
            </a:r>
            <a:endParaRPr lang="en-US" sz="4000" b="1" dirty="0">
              <a:solidFill>
                <a:schemeClr val="accent3">
                  <a:lumMod val="20000"/>
                  <a:lumOff val="80000"/>
                </a:schemeClr>
              </a:solidFill>
              <a:latin typeface="+mn-lt"/>
            </a:endParaRPr>
          </a:p>
        </p:txBody>
      </p:sp>
      <p:sp>
        <p:nvSpPr>
          <p:cNvPr id="5" name="Text Box 123"/>
          <p:cNvSpPr txBox="1">
            <a:spLocks noChangeArrowheads="1"/>
          </p:cNvSpPr>
          <p:nvPr/>
        </p:nvSpPr>
        <p:spPr bwMode="auto">
          <a:xfrm>
            <a:off x="2283309" y="3015709"/>
            <a:ext cx="25587095" cy="2228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73940" tIns="173940" rIns="173940" bIns="173940" anchor="ctr" anchorCtr="0"/>
          <a:lstStyle>
            <a:lvl1pPr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sz="46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Anders Miltner</a:t>
            </a:r>
            <a:r>
              <a:rPr lang="en-US" sz="4600" baseline="300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1</a:t>
            </a:r>
            <a:r>
              <a:rPr lang="en-US" sz="46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, Solomon Maina</a:t>
            </a:r>
            <a:r>
              <a:rPr lang="en-US" sz="4600" baseline="300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3</a:t>
            </a:r>
            <a:r>
              <a:rPr lang="en-US" sz="46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, Kathleen Fisher</a:t>
            </a:r>
            <a:r>
              <a:rPr lang="en-US" sz="4600" baseline="300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2</a:t>
            </a:r>
            <a:r>
              <a:rPr lang="en-US" sz="46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, Benjamin Pierce</a:t>
            </a:r>
            <a:r>
              <a:rPr lang="en-US" sz="4600" baseline="300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3</a:t>
            </a:r>
            <a:r>
              <a:rPr lang="en-US" sz="46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, David Walker</a:t>
            </a:r>
            <a:r>
              <a:rPr lang="en-US" sz="4600" baseline="300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1</a:t>
            </a:r>
            <a:r>
              <a:rPr lang="en-US" sz="46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, Steve Zdancewic</a:t>
            </a:r>
            <a:r>
              <a:rPr lang="en-US" sz="4600" baseline="300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3</a:t>
            </a:r>
            <a:endParaRPr lang="en-US" sz="4600" baseline="30000" dirty="0">
              <a:solidFill>
                <a:schemeClr val="accent3">
                  <a:lumMod val="20000"/>
                  <a:lumOff val="80000"/>
                </a:schemeClr>
              </a:solidFill>
              <a:latin typeface="+mn-lt"/>
            </a:endParaRPr>
          </a:p>
          <a:p>
            <a:pPr algn="ctr" eaLnBrk="1" hangingPunct="1"/>
            <a:r>
              <a:rPr lang="en-US" sz="4600" baseline="300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1</a:t>
            </a:r>
            <a:r>
              <a:rPr lang="en-US" sz="46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Princeton University, </a:t>
            </a:r>
            <a:r>
              <a:rPr lang="en-US" sz="4600" baseline="300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2</a:t>
            </a:r>
            <a:r>
              <a:rPr lang="en-US" sz="46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Tufts University, </a:t>
            </a:r>
            <a:r>
              <a:rPr lang="en-US" sz="4600" baseline="300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3</a:t>
            </a:r>
            <a:r>
              <a:rPr lang="en-US" sz="46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University of Pennsylvania</a:t>
            </a:r>
            <a:endParaRPr lang="en-US" sz="4600" dirty="0">
              <a:solidFill>
                <a:schemeClr val="accent3">
                  <a:lumMod val="20000"/>
                  <a:lumOff val="80000"/>
                </a:schemeClr>
              </a:solidFill>
              <a:latin typeface="+mn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610354" y="38821403"/>
            <a:ext cx="4044711" cy="193447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lIns="86970" tIns="43485" rIns="86970" bIns="43485" rtlCol="0">
            <a:spAutoFit/>
          </a:bodyPr>
          <a:lstStyle/>
          <a:p>
            <a:r>
              <a:rPr lang="en-US" sz="3000" dirty="0" smtClean="0"/>
              <a:t>Anders </a:t>
            </a:r>
            <a:r>
              <a:rPr lang="en-US" sz="3000" dirty="0" err="1" smtClean="0"/>
              <a:t>Miltner</a:t>
            </a:r>
            <a:endParaRPr lang="en-US" sz="3000" dirty="0"/>
          </a:p>
          <a:p>
            <a:r>
              <a:rPr lang="en-US" sz="3000" dirty="0" smtClean="0"/>
              <a:t>Princeton University</a:t>
            </a:r>
            <a:endParaRPr lang="en-US" sz="3000" dirty="0"/>
          </a:p>
          <a:p>
            <a:r>
              <a:rPr lang="en-US" sz="3000" dirty="0" err="1" smtClean="0"/>
              <a:t>amiltner@princeton.edu</a:t>
            </a:r>
            <a:endParaRPr lang="en-US" sz="3000" dirty="0"/>
          </a:p>
          <a:p>
            <a:r>
              <a:rPr lang="en-US" sz="3000" dirty="0" smtClean="0"/>
              <a:t>(415) 342-3622</a:t>
            </a:r>
            <a:endParaRPr lang="en-US" sz="3000" dirty="0"/>
          </a:p>
        </p:txBody>
      </p:sp>
      <p:sp>
        <p:nvSpPr>
          <p:cNvPr id="25" name="TextBox 24"/>
          <p:cNvSpPr txBox="1"/>
          <p:nvPr/>
        </p:nvSpPr>
        <p:spPr>
          <a:xfrm>
            <a:off x="1610354" y="37662395"/>
            <a:ext cx="2385859" cy="918816"/>
          </a:xfrm>
          <a:prstGeom prst="rect">
            <a:avLst/>
          </a:prstGeom>
          <a:noFill/>
        </p:spPr>
        <p:txBody>
          <a:bodyPr wrap="none" lIns="86970" tIns="43485" rIns="86970" bIns="43485" rtlCol="0">
            <a:spAutoFit/>
          </a:bodyPr>
          <a:lstStyle/>
          <a:p>
            <a:r>
              <a:rPr lang="en-US" sz="5400" b="1" dirty="0"/>
              <a:t>Contact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0967802" y="38855952"/>
            <a:ext cx="9296399" cy="2852949"/>
          </a:xfrm>
          <a:prstGeom prst="rect">
            <a:avLst/>
          </a:prstGeom>
          <a:noFill/>
        </p:spPr>
        <p:txBody>
          <a:bodyPr wrap="square" lIns="86970" tIns="86970" rIns="86970" bIns="86970" numCol="1" spcCol="434850" rtlCol="0">
            <a:noAutofit/>
          </a:bodyPr>
          <a:lstStyle/>
          <a:p>
            <a:pPr marL="434850" indent="-434850">
              <a:buFont typeface="+mj-lt"/>
              <a:buAutoNum type="arabicPeriod"/>
            </a:pPr>
            <a:r>
              <a:rPr lang="en-US" sz="1600" dirty="0" smtClean="0"/>
              <a:t>A</a:t>
            </a:r>
            <a:r>
              <a:rPr lang="en-US" sz="1600" dirty="0"/>
              <a:t>. Bohannon, J. N. Foster, B. C. Pierce, A. </a:t>
            </a:r>
            <a:r>
              <a:rPr lang="en-US" sz="1600" dirty="0" err="1"/>
              <a:t>Pilkiewicz</a:t>
            </a:r>
            <a:r>
              <a:rPr lang="en-US" sz="1600" dirty="0"/>
              <a:t>, and A. Schmitt. Boomerang: Resourceful lenses for string data. In Proceedings of the 35th Annual ACM SIGPLAN-SIGACT Symposium on Principles of Programming Languages, POPL ’08. ACM, 2008</a:t>
            </a:r>
            <a:r>
              <a:rPr lang="en-US" sz="1600" dirty="0" smtClean="0"/>
              <a:t>.</a:t>
            </a:r>
          </a:p>
          <a:p>
            <a:pPr marL="434850" indent="-434850">
              <a:buFont typeface="+mj-lt"/>
              <a:buAutoNum type="arabicPeriod"/>
            </a:pPr>
            <a:r>
              <a:rPr lang="en-US" sz="1600" dirty="0" smtClean="0"/>
              <a:t>P</a:t>
            </a:r>
            <a:r>
              <a:rPr lang="en-US" sz="1600" dirty="0"/>
              <a:t>.-</a:t>
            </a:r>
            <a:r>
              <a:rPr lang="en-US" sz="1600" dirty="0" err="1" smtClean="0"/>
              <a:t>M.Osera</a:t>
            </a:r>
            <a:r>
              <a:rPr lang="en-US" sz="1600" dirty="0" smtClean="0"/>
              <a:t> and S. </a:t>
            </a:r>
            <a:r>
              <a:rPr lang="en-US" sz="1600" dirty="0" err="1" smtClean="0"/>
              <a:t>Zdancewic</a:t>
            </a:r>
            <a:r>
              <a:rPr lang="en-US" sz="1600" dirty="0" smtClean="0"/>
              <a:t>. Type-and-example-directed program synthesis.  In Proceedings of the 36</a:t>
            </a:r>
            <a:r>
              <a:rPr lang="en-US" sz="1600" baseline="30000" dirty="0" smtClean="0"/>
              <a:t>th</a:t>
            </a:r>
            <a:r>
              <a:rPr lang="en-US" sz="1600" dirty="0" smtClean="0"/>
              <a:t> ACM SIGPLAN Conference </a:t>
            </a:r>
            <a:r>
              <a:rPr lang="en-US" sz="1600" dirty="0"/>
              <a:t>on Programming Language Design and Implementation. ACM, 2015</a:t>
            </a:r>
            <a:r>
              <a:rPr lang="en-US" sz="1600" dirty="0" smtClean="0"/>
              <a:t>.</a:t>
            </a:r>
          </a:p>
          <a:p>
            <a:pPr marL="434850" indent="-434850">
              <a:buFont typeface="+mj-lt"/>
              <a:buAutoNum type="arabicPeriod"/>
            </a:pPr>
            <a:r>
              <a:rPr lang="en-US" sz="1600" dirty="0" smtClean="0"/>
              <a:t>S</a:t>
            </a:r>
            <a:r>
              <a:rPr lang="en-US" sz="1600" dirty="0"/>
              <a:t>. </a:t>
            </a:r>
            <a:r>
              <a:rPr lang="en-US" sz="1600" dirty="0" err="1"/>
              <a:t>Gulwani</a:t>
            </a:r>
            <a:r>
              <a:rPr lang="en-US" sz="1600" dirty="0"/>
              <a:t>. Automating string processing in spreadsheets using input-output examples. In Proceedings of the 38th Annual ACM SIGPLAN-SIGACT Symposium on Principles of Programming Languages, POPL ’11. ACM, 2011. </a:t>
            </a:r>
            <a:endParaRPr lang="en-US" sz="1600" dirty="0" smtClean="0"/>
          </a:p>
          <a:p>
            <a:pPr marL="434850" indent="-434850">
              <a:buFont typeface="+mj-lt"/>
              <a:buAutoNum type="arabicPeriod"/>
            </a:pPr>
            <a:r>
              <a:rPr lang="en-US" sz="1600" dirty="0"/>
              <a:t>D. </a:t>
            </a:r>
            <a:r>
              <a:rPr lang="en-US" sz="1600" dirty="0" err="1"/>
              <a:t>Lutterkort</a:t>
            </a:r>
            <a:r>
              <a:rPr lang="en-US" sz="1600" dirty="0"/>
              <a:t>. Augeas: A Linux configuration API, Feb. 2007. Available from http://</a:t>
            </a:r>
            <a:r>
              <a:rPr lang="en-US" sz="1600" dirty="0" err="1"/>
              <a:t>augeas.net</a:t>
            </a:r>
            <a:r>
              <a:rPr lang="en-US" sz="1600" dirty="0" smtClean="0"/>
              <a:t>/.</a:t>
            </a:r>
            <a:endParaRPr lang="en-US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10967802" y="37696944"/>
            <a:ext cx="3325668" cy="918816"/>
          </a:xfrm>
          <a:prstGeom prst="rect">
            <a:avLst/>
          </a:prstGeom>
          <a:noFill/>
        </p:spPr>
        <p:txBody>
          <a:bodyPr wrap="none" lIns="86970" tIns="43485" rIns="86970" bIns="43485" rtlCol="0">
            <a:spAutoFit/>
          </a:bodyPr>
          <a:lstStyle/>
          <a:p>
            <a:r>
              <a:rPr lang="en-US" sz="5400" b="1" dirty="0"/>
              <a:t>References</a:t>
            </a:r>
          </a:p>
        </p:txBody>
      </p:sp>
      <p:sp>
        <p:nvSpPr>
          <p:cNvPr id="10" name="Text Box 189"/>
          <p:cNvSpPr txBox="1">
            <a:spLocks noChangeArrowheads="1"/>
          </p:cNvSpPr>
          <p:nvPr/>
        </p:nvSpPr>
        <p:spPr bwMode="auto">
          <a:xfrm>
            <a:off x="1647842" y="7121674"/>
            <a:ext cx="8407576" cy="843720"/>
          </a:xfrm>
          <a:prstGeom prst="rect">
            <a:avLst/>
          </a:prstGeom>
          <a:solidFill>
            <a:schemeClr val="bg1"/>
          </a:solidFill>
          <a:ln w="12700">
            <a:noFill/>
          </a:ln>
          <a:effectLst/>
        </p:spPr>
        <p:txBody>
          <a:bodyPr lIns="173940" tIns="173940" rIns="173940" bIns="173940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sz="3000" b="1" dirty="0" smtClean="0">
                <a:latin typeface="Calibri" charset="0"/>
                <a:ea typeface="Calibri" charset="0"/>
                <a:cs typeface="Calibri" charset="0"/>
              </a:rPr>
              <a:t>Enable data-driven </a:t>
            </a:r>
            <a:r>
              <a:rPr lang="en-US" sz="3000" b="1" dirty="0">
                <a:latin typeface="Calibri" charset="0"/>
                <a:ea typeface="Calibri" charset="0"/>
                <a:cs typeface="Calibri" charset="0"/>
              </a:rPr>
              <a:t>systems to </a:t>
            </a:r>
            <a:r>
              <a:rPr lang="en-US" sz="3000" b="1" dirty="0" smtClean="0">
                <a:latin typeface="Calibri" charset="0"/>
                <a:ea typeface="Calibri" charset="0"/>
                <a:cs typeface="Calibri" charset="0"/>
              </a:rPr>
              <a:t>easily interoperate</a:t>
            </a:r>
            <a:endParaRPr lang="en-US" sz="30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681515" y="6240826"/>
            <a:ext cx="8407576" cy="8915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pPr algn="ctr"/>
            <a:r>
              <a:rPr lang="en-US" sz="5400" b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Problem</a:t>
            </a:r>
            <a:endParaRPr lang="en-US" sz="5400" b="1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0877694" y="11056772"/>
            <a:ext cx="8407576" cy="8915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pPr algn="ctr"/>
            <a:r>
              <a:rPr lang="en-US" sz="5400" b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Bijective Quotient Lenses</a:t>
            </a:r>
            <a:endParaRPr lang="en-US" sz="5400" b="1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4" name="Text Box 189"/>
          <p:cNvSpPr txBox="1">
            <a:spLocks noChangeArrowheads="1"/>
          </p:cNvSpPr>
          <p:nvPr/>
        </p:nvSpPr>
        <p:spPr bwMode="auto">
          <a:xfrm>
            <a:off x="10944252" y="7137063"/>
            <a:ext cx="8356835" cy="812942"/>
          </a:xfrm>
          <a:prstGeom prst="rect">
            <a:avLst/>
          </a:prstGeom>
          <a:noFill/>
          <a:ln w="12700">
            <a:noFill/>
          </a:ln>
          <a:effectLst/>
        </p:spPr>
        <p:txBody>
          <a:bodyPr wrap="square" lIns="173940" tIns="173940" rIns="173940" bIns="173940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sz="3000" b="1" dirty="0" smtClean="0">
                <a:latin typeface="Calibri" charset="0"/>
                <a:ea typeface="Calibri" charset="0"/>
                <a:cs typeface="Calibri" charset="0"/>
              </a:rPr>
              <a:t>Synthesize Lenses</a:t>
            </a:r>
            <a:endParaRPr lang="en-US" sz="3000" dirty="0" smtClean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698145" y="7923924"/>
            <a:ext cx="3377185" cy="58972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System1</a:t>
            </a:r>
            <a:endParaRPr lang="en-US" sz="3500" dirty="0">
              <a:solidFill>
                <a:schemeClr val="tx1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6734241" y="7897524"/>
            <a:ext cx="3377185" cy="61612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System2</a:t>
            </a:r>
            <a:endParaRPr lang="en-US" sz="3500" dirty="0">
              <a:solidFill>
                <a:schemeClr val="tx1"/>
              </a:solidFill>
            </a:endParaRPr>
          </a:p>
        </p:txBody>
      </p:sp>
      <p:cxnSp>
        <p:nvCxnSpPr>
          <p:cNvPr id="17" name="Straight Arrow Connector 16"/>
          <p:cNvCxnSpPr>
            <a:stCxn id="66" idx="2"/>
          </p:cNvCxnSpPr>
          <p:nvPr/>
        </p:nvCxnSpPr>
        <p:spPr>
          <a:xfrm flipH="1">
            <a:off x="8413524" y="8513647"/>
            <a:ext cx="9310" cy="603191"/>
          </a:xfrm>
          <a:prstGeom prst="straightConnector1">
            <a:avLst/>
          </a:prstGeom>
          <a:ln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/>
          <p:nvPr/>
        </p:nvCxnSpPr>
        <p:spPr>
          <a:xfrm>
            <a:off x="4029711" y="9975648"/>
            <a:ext cx="3741095" cy="9728"/>
          </a:xfrm>
          <a:prstGeom prst="straightConnector1">
            <a:avLst/>
          </a:prstGeom>
          <a:ln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 Box 189"/>
          <p:cNvSpPr txBox="1">
            <a:spLocks noChangeArrowheads="1"/>
          </p:cNvSpPr>
          <p:nvPr/>
        </p:nvSpPr>
        <p:spPr bwMode="auto">
          <a:xfrm>
            <a:off x="1698145" y="10943031"/>
            <a:ext cx="8407576" cy="3367488"/>
          </a:xfrm>
          <a:prstGeom prst="rect">
            <a:avLst/>
          </a:prstGeom>
          <a:solidFill>
            <a:schemeClr val="bg1"/>
          </a:solidFill>
          <a:ln w="12700">
            <a:noFill/>
          </a:ln>
          <a:effectLst/>
        </p:spPr>
        <p:txBody>
          <a:bodyPr lIns="173940" tIns="173940" rIns="173940" bIns="173940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System1 reads and writes Data1</a:t>
            </a: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System2 reads and writes Data2</a:t>
            </a: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Wish to let the systems interoperate through</a:t>
            </a:r>
            <a:br>
              <a:rPr lang="en-US" sz="2800" dirty="0" smtClean="0">
                <a:latin typeface="Calibri" pitchFamily="34" charset="0"/>
              </a:rPr>
            </a:br>
            <a:r>
              <a:rPr lang="en-US" sz="2800" i="1" dirty="0" smtClean="0">
                <a:latin typeface="Calibri" pitchFamily="34" charset="0"/>
              </a:rPr>
              <a:t>lenses </a:t>
            </a:r>
            <a:r>
              <a:rPr lang="mr-IN" sz="2800" dirty="0" smtClean="0">
                <a:latin typeface="Calibri" pitchFamily="34" charset="0"/>
              </a:rPr>
              <a:t>–</a:t>
            </a:r>
            <a:r>
              <a:rPr lang="en-US" sz="2800" dirty="0" smtClean="0">
                <a:latin typeface="Calibri" pitchFamily="34" charset="0"/>
              </a:rPr>
              <a:t> a transformation from Data1 to Data2 and a transformation from Data2 to Data1.</a:t>
            </a: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Wish to synthesize lenses between Data1 and Data2 from descriptions of their formats.</a:t>
            </a:r>
            <a:endParaRPr lang="en-US" sz="2800" dirty="0">
              <a:latin typeface="Calibri" pitchFamily="34" charset="0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1647842" y="15061545"/>
            <a:ext cx="8407576" cy="8915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pPr algn="ctr"/>
            <a:r>
              <a:rPr lang="en-US" sz="5400" b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Extended Example</a:t>
            </a:r>
            <a:endParaRPr lang="en-US" sz="5400" b="1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1647842" y="16052145"/>
            <a:ext cx="840757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000" b="1" dirty="0" smtClean="0">
                <a:latin typeface="Calibri" pitchFamily="34" charset="0"/>
              </a:rPr>
              <a:t>Modernizing a Web Service</a:t>
            </a:r>
            <a:endParaRPr lang="en-US" sz="3000" dirty="0" smtClean="0">
              <a:latin typeface="Calibri" pitchFamily="34" charset="0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1628435" y="32720765"/>
            <a:ext cx="8346304" cy="25278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00" dirty="0" smtClean="0">
              <a:solidFill>
                <a:schemeClr val="tx1"/>
              </a:solidFill>
            </a:endParaRPr>
          </a:p>
          <a:p>
            <a:pPr algn="ctr"/>
            <a:endParaRPr lang="en-US" sz="3500" dirty="0" smtClean="0">
              <a:solidFill>
                <a:schemeClr val="tx1"/>
              </a:solidFill>
            </a:endParaRPr>
          </a:p>
          <a:p>
            <a:endParaRPr lang="en-US" sz="3500" dirty="0">
              <a:solidFill>
                <a:schemeClr val="tx1"/>
              </a:solidFill>
            </a:endParaRPr>
          </a:p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125" name="Rectangle 124"/>
          <p:cNvSpPr/>
          <p:nvPr/>
        </p:nvSpPr>
        <p:spPr>
          <a:xfrm>
            <a:off x="1628268" y="31108562"/>
            <a:ext cx="3563059" cy="97628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Old Clients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6411512" y="31053593"/>
            <a:ext cx="3563059" cy="9762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New Clients</a:t>
            </a:r>
          </a:p>
        </p:txBody>
      </p:sp>
      <p:sp>
        <p:nvSpPr>
          <p:cNvPr id="127" name="Rectangle 126"/>
          <p:cNvSpPr/>
          <p:nvPr/>
        </p:nvSpPr>
        <p:spPr>
          <a:xfrm>
            <a:off x="1948119" y="32717320"/>
            <a:ext cx="2923022" cy="97628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Old APIs</a:t>
            </a:r>
          </a:p>
        </p:txBody>
      </p:sp>
      <p:sp>
        <p:nvSpPr>
          <p:cNvPr id="128" name="Rectangle 127"/>
          <p:cNvSpPr/>
          <p:nvPr/>
        </p:nvSpPr>
        <p:spPr>
          <a:xfrm>
            <a:off x="6731698" y="32720765"/>
            <a:ext cx="2923022" cy="97628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New APIs</a:t>
            </a:r>
          </a:p>
        </p:txBody>
      </p:sp>
      <p:cxnSp>
        <p:nvCxnSpPr>
          <p:cNvPr id="130" name="Straight Arrow Connector 129"/>
          <p:cNvCxnSpPr>
            <a:stCxn id="125" idx="2"/>
            <a:endCxn id="127" idx="0"/>
          </p:cNvCxnSpPr>
          <p:nvPr/>
        </p:nvCxnSpPr>
        <p:spPr>
          <a:xfrm flipH="1">
            <a:off x="3409630" y="32084844"/>
            <a:ext cx="168" cy="63247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>
            <a:stCxn id="126" idx="2"/>
            <a:endCxn id="128" idx="0"/>
          </p:cNvCxnSpPr>
          <p:nvPr/>
        </p:nvCxnSpPr>
        <p:spPr>
          <a:xfrm>
            <a:off x="8193042" y="32029875"/>
            <a:ext cx="167" cy="69089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 132"/>
          <p:cNvSpPr/>
          <p:nvPr/>
        </p:nvSpPr>
        <p:spPr>
          <a:xfrm>
            <a:off x="1651720" y="35338032"/>
            <a:ext cx="840757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Redesign server stack for new APIs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Delete old code related to the old APIs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Synthesize a lens that translates between the </a:t>
            </a:r>
            <a:r>
              <a:rPr lang="en-US" sz="2800" dirty="0">
                <a:latin typeface="Calibri" pitchFamily="34" charset="0"/>
              </a:rPr>
              <a:t>API </a:t>
            </a:r>
            <a:r>
              <a:rPr lang="en-US" sz="2800" dirty="0" smtClean="0">
                <a:latin typeface="Calibri" pitchFamily="34" charset="0"/>
              </a:rPr>
              <a:t>inputs and outputs</a:t>
            </a:r>
            <a:endParaRPr lang="en-US" sz="2800" b="1" dirty="0">
              <a:latin typeface="Calibri" pitchFamily="34" charset="0"/>
            </a:endParaRPr>
          </a:p>
        </p:txBody>
      </p:sp>
      <p:cxnSp>
        <p:nvCxnSpPr>
          <p:cNvPr id="139" name="Straight Arrow Connector 138"/>
          <p:cNvCxnSpPr/>
          <p:nvPr/>
        </p:nvCxnSpPr>
        <p:spPr>
          <a:xfrm>
            <a:off x="4684955" y="33693600"/>
            <a:ext cx="0" cy="240507"/>
          </a:xfrm>
          <a:prstGeom prst="straightConnector1">
            <a:avLst/>
          </a:prstGeom>
          <a:ln>
            <a:solidFill>
              <a:schemeClr val="tx1"/>
            </a:solidFill>
            <a:headEnd type="triangl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/>
          <p:nvPr/>
        </p:nvCxnSpPr>
        <p:spPr>
          <a:xfrm flipH="1">
            <a:off x="6924271" y="32425257"/>
            <a:ext cx="0" cy="274320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Elbow Connector 145"/>
          <p:cNvCxnSpPr/>
          <p:nvPr/>
        </p:nvCxnSpPr>
        <p:spPr>
          <a:xfrm flipV="1">
            <a:off x="4678568" y="32425257"/>
            <a:ext cx="2235521" cy="1527396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Rectangle 147"/>
          <p:cNvSpPr/>
          <p:nvPr/>
        </p:nvSpPr>
        <p:spPr>
          <a:xfrm>
            <a:off x="6731698" y="33972951"/>
            <a:ext cx="2923022" cy="11449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New Server Code</a:t>
            </a:r>
          </a:p>
        </p:txBody>
      </p:sp>
      <p:cxnSp>
        <p:nvCxnSpPr>
          <p:cNvPr id="150" name="Straight Arrow Connector 149"/>
          <p:cNvCxnSpPr>
            <a:stCxn id="128" idx="2"/>
            <a:endCxn id="148" idx="0"/>
          </p:cNvCxnSpPr>
          <p:nvPr/>
        </p:nvCxnSpPr>
        <p:spPr>
          <a:xfrm>
            <a:off x="8193209" y="33697045"/>
            <a:ext cx="0" cy="275906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Rectangle 150"/>
          <p:cNvSpPr/>
          <p:nvPr/>
        </p:nvSpPr>
        <p:spPr>
          <a:xfrm>
            <a:off x="1694238" y="21591250"/>
            <a:ext cx="8346304" cy="187975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00" dirty="0" smtClean="0">
              <a:solidFill>
                <a:schemeClr val="tx1"/>
              </a:solidFill>
            </a:endParaRPr>
          </a:p>
          <a:p>
            <a:endParaRPr lang="en-US" sz="3500" dirty="0">
              <a:solidFill>
                <a:schemeClr val="tx1"/>
              </a:solidFill>
            </a:endParaRPr>
          </a:p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1702018" y="20211157"/>
            <a:ext cx="3563059" cy="97628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Old Clients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6485262" y="20156188"/>
            <a:ext cx="3563059" cy="9762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New Clients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2014089" y="21591249"/>
            <a:ext cx="2923022" cy="97628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Old APIs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6797501" y="21591249"/>
            <a:ext cx="2923022" cy="97628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New APIs</a:t>
            </a:r>
          </a:p>
        </p:txBody>
      </p:sp>
      <p:cxnSp>
        <p:nvCxnSpPr>
          <p:cNvPr id="156" name="Straight Arrow Connector 155"/>
          <p:cNvCxnSpPr>
            <a:stCxn id="152" idx="2"/>
          </p:cNvCxnSpPr>
          <p:nvPr/>
        </p:nvCxnSpPr>
        <p:spPr>
          <a:xfrm>
            <a:off x="3483548" y="21187439"/>
            <a:ext cx="7594" cy="40096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/>
          <p:cNvCxnSpPr>
            <a:stCxn id="153" idx="2"/>
          </p:cNvCxnSpPr>
          <p:nvPr/>
        </p:nvCxnSpPr>
        <p:spPr>
          <a:xfrm>
            <a:off x="8266792" y="21132470"/>
            <a:ext cx="7762" cy="455931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TextBox 178"/>
          <p:cNvSpPr txBox="1"/>
          <p:nvPr/>
        </p:nvSpPr>
        <p:spPr>
          <a:xfrm>
            <a:off x="1668413" y="19481145"/>
            <a:ext cx="83501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/>
              <a:t>Requirements</a:t>
            </a:r>
            <a:endParaRPr lang="en-US" sz="3000" b="1" dirty="0"/>
          </a:p>
        </p:txBody>
      </p:sp>
      <p:sp>
        <p:nvSpPr>
          <p:cNvPr id="180" name="TextBox 179"/>
          <p:cNvSpPr txBox="1"/>
          <p:nvPr/>
        </p:nvSpPr>
        <p:spPr>
          <a:xfrm>
            <a:off x="1694238" y="27793940"/>
            <a:ext cx="83174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/>
              <a:t>Goals</a:t>
            </a:r>
            <a:endParaRPr lang="en-US" sz="3000" dirty="0"/>
          </a:p>
        </p:txBody>
      </p:sp>
      <p:sp>
        <p:nvSpPr>
          <p:cNvPr id="181" name="TextBox 180"/>
          <p:cNvSpPr txBox="1"/>
          <p:nvPr/>
        </p:nvSpPr>
        <p:spPr>
          <a:xfrm>
            <a:off x="1651720" y="30449965"/>
            <a:ext cx="83501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/>
              <a:t>Solution</a:t>
            </a:r>
            <a:endParaRPr lang="en-US" sz="3000" b="1" dirty="0"/>
          </a:p>
        </p:txBody>
      </p:sp>
      <p:sp>
        <p:nvSpPr>
          <p:cNvPr id="184" name="Rectangle 183"/>
          <p:cNvSpPr/>
          <p:nvPr/>
        </p:nvSpPr>
        <p:spPr>
          <a:xfrm>
            <a:off x="1673246" y="24211090"/>
            <a:ext cx="3885719" cy="32820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r>
              <a:rPr lang="en-US" sz="2000" dirty="0" smtClean="0">
                <a:solidFill>
                  <a:schemeClr val="tx1"/>
                </a:solidFill>
              </a:rPr>
              <a:t>&lt;</a:t>
            </a:r>
            <a:r>
              <a:rPr lang="en-US" sz="2000" dirty="0" err="1" smtClean="0">
                <a:solidFill>
                  <a:schemeClr val="tx1"/>
                </a:solidFill>
              </a:rPr>
              <a:t>WorkItem</a:t>
            </a:r>
            <a:r>
              <a:rPr lang="en-US" sz="2000" dirty="0" smtClean="0">
                <a:solidFill>
                  <a:schemeClr val="tx1"/>
                </a:solidFill>
              </a:rPr>
              <a:t>&gt;</a:t>
            </a:r>
          </a:p>
          <a:p>
            <a:r>
              <a:rPr lang="en-US" sz="2000" dirty="0" smtClean="0">
                <a:solidFill>
                  <a:schemeClr val="tx1"/>
                </a:solidFill>
              </a:rPr>
              <a:t>  &lt;</a:t>
            </a:r>
            <a:r>
              <a:rPr lang="en-US" sz="2000" dirty="0">
                <a:solidFill>
                  <a:schemeClr val="tx1"/>
                </a:solidFill>
              </a:rPr>
              <a:t>Fields&gt;</a:t>
            </a:r>
          </a:p>
          <a:p>
            <a:r>
              <a:rPr lang="en-US" sz="2000" dirty="0" smtClean="0">
                <a:solidFill>
                  <a:schemeClr val="tx1"/>
                </a:solidFill>
              </a:rPr>
              <a:t>    &lt;</a:t>
            </a:r>
            <a:r>
              <a:rPr lang="en-US" sz="2000" dirty="0">
                <a:solidFill>
                  <a:schemeClr val="tx1"/>
                </a:solidFill>
              </a:rPr>
              <a:t>Field </a:t>
            </a:r>
            <a:r>
              <a:rPr lang="en-US" sz="2000" dirty="0" smtClean="0">
                <a:solidFill>
                  <a:schemeClr val="tx1"/>
                </a:solidFill>
              </a:rPr>
              <a:t>Id=1&gt;Bug</a:t>
            </a:r>
            <a:r>
              <a:rPr lang="en-US" sz="2000" dirty="0">
                <a:solidFill>
                  <a:schemeClr val="tx1"/>
                </a:solidFill>
              </a:rPr>
              <a:t>&lt;/Field</a:t>
            </a:r>
            <a:r>
              <a:rPr lang="en-US" sz="2000" dirty="0" smtClean="0">
                <a:solidFill>
                  <a:schemeClr val="tx1"/>
                </a:solidFill>
              </a:rPr>
              <a:t>&gt;</a:t>
            </a:r>
          </a:p>
          <a:p>
            <a:r>
              <a:rPr lang="en-US" sz="2000" dirty="0" smtClean="0">
                <a:solidFill>
                  <a:schemeClr val="tx1"/>
                </a:solidFill>
              </a:rPr>
              <a:t>    &lt;Field Id=2&gt;Stop returning 500</a:t>
            </a:r>
          </a:p>
          <a:p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smtClean="0">
                <a:solidFill>
                  <a:schemeClr val="tx1"/>
                </a:solidFill>
              </a:rPr>
              <a:t>       on empty PUT request&lt;/Field&gt;</a:t>
            </a:r>
          </a:p>
          <a:p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smtClean="0">
                <a:solidFill>
                  <a:schemeClr val="tx1"/>
                </a:solidFill>
              </a:rPr>
              <a:t>   &lt;Field Id=5&gt;Anders </a:t>
            </a:r>
            <a:r>
              <a:rPr lang="en-US" sz="2000" dirty="0" err="1" smtClean="0">
                <a:solidFill>
                  <a:schemeClr val="tx1"/>
                </a:solidFill>
              </a:rPr>
              <a:t>Miltner</a:t>
            </a:r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 smtClean="0">
                <a:solidFill>
                  <a:schemeClr val="tx1"/>
                </a:solidFill>
              </a:rPr>
              <a:t>        &lt;/Field&gt;</a:t>
            </a:r>
          </a:p>
          <a:p>
            <a:r>
              <a:rPr lang="en-US" sz="2000" dirty="0" smtClean="0">
                <a:solidFill>
                  <a:schemeClr val="tx1"/>
                </a:solidFill>
              </a:rPr>
              <a:t>&lt;/Fields&gt;</a:t>
            </a:r>
          </a:p>
          <a:p>
            <a:r>
              <a:rPr lang="en-US" sz="2000" dirty="0" smtClean="0">
                <a:solidFill>
                  <a:schemeClr val="tx1"/>
                </a:solidFill>
              </a:rPr>
              <a:t>&lt;/</a:t>
            </a:r>
            <a:r>
              <a:rPr lang="en-US" sz="2000" dirty="0" err="1" smtClean="0">
                <a:solidFill>
                  <a:schemeClr val="tx1"/>
                </a:solidFill>
              </a:rPr>
              <a:t>WorkItem</a:t>
            </a:r>
            <a:r>
              <a:rPr lang="en-US" sz="2000" dirty="0" smtClean="0">
                <a:solidFill>
                  <a:schemeClr val="tx1"/>
                </a:solidFill>
              </a:rPr>
              <a:t>&gt;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86" name="Rectangle 185"/>
          <p:cNvSpPr/>
          <p:nvPr/>
        </p:nvSpPr>
        <p:spPr>
          <a:xfrm>
            <a:off x="6132894" y="24211090"/>
            <a:ext cx="3898139" cy="32820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r>
              <a:rPr lang="en-US" sz="2000" dirty="0" smtClean="0">
                <a:solidFill>
                  <a:schemeClr val="tx1"/>
                </a:solidFill>
              </a:rPr>
              <a:t>{</a:t>
            </a:r>
          </a:p>
          <a:p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smtClean="0">
                <a:solidFill>
                  <a:schemeClr val="tx1"/>
                </a:solidFill>
              </a:rPr>
              <a:t> Title: Stop returning 500 on empty</a:t>
            </a:r>
          </a:p>
          <a:p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smtClean="0">
                <a:solidFill>
                  <a:schemeClr val="tx1"/>
                </a:solidFill>
              </a:rPr>
              <a:t>  PUT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smtClean="0">
                <a:solidFill>
                  <a:schemeClr val="tx1"/>
                </a:solidFill>
              </a:rPr>
              <a:t>request,</a:t>
            </a:r>
          </a:p>
          <a:p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smtClean="0">
                <a:solidFill>
                  <a:schemeClr val="tx1"/>
                </a:solidFill>
              </a:rPr>
              <a:t> Type: Bug,</a:t>
            </a:r>
          </a:p>
          <a:p>
            <a:r>
              <a:rPr lang="en-US" sz="2000" dirty="0" smtClean="0">
                <a:solidFill>
                  <a:schemeClr val="tx1"/>
                </a:solidFill>
              </a:rPr>
              <a:t>  </a:t>
            </a:r>
            <a:r>
              <a:rPr lang="en-US" sz="2000" dirty="0" err="1" smtClean="0">
                <a:solidFill>
                  <a:schemeClr val="tx1"/>
                </a:solidFill>
              </a:rPr>
              <a:t>AssignedTo</a:t>
            </a:r>
            <a:r>
              <a:rPr lang="en-US" sz="2000" dirty="0" smtClean="0">
                <a:solidFill>
                  <a:schemeClr val="tx1"/>
                </a:solidFill>
              </a:rPr>
              <a:t>: Anders </a:t>
            </a:r>
            <a:r>
              <a:rPr lang="en-US" sz="2000" dirty="0" err="1" smtClean="0">
                <a:solidFill>
                  <a:schemeClr val="tx1"/>
                </a:solidFill>
              </a:rPr>
              <a:t>Miltner</a:t>
            </a:r>
            <a:r>
              <a:rPr lang="en-US" sz="2000" dirty="0" smtClean="0">
                <a:solidFill>
                  <a:schemeClr val="tx1"/>
                </a:solidFill>
              </a:rPr>
              <a:t>,</a:t>
            </a:r>
          </a:p>
          <a:p>
            <a:r>
              <a:rPr lang="en-US" sz="2000" dirty="0" smtClean="0">
                <a:solidFill>
                  <a:schemeClr val="tx1"/>
                </a:solidFill>
              </a:rPr>
              <a:t>}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92" name="Rectangle 191"/>
          <p:cNvSpPr/>
          <p:nvPr/>
        </p:nvSpPr>
        <p:spPr>
          <a:xfrm>
            <a:off x="10899649" y="6240826"/>
            <a:ext cx="8407576" cy="8915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pPr algn="ctr"/>
            <a:r>
              <a:rPr lang="en-US" sz="5400" b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Our Approach</a:t>
            </a:r>
            <a:endParaRPr lang="en-US" sz="5400" b="1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93" name="Text Box 189"/>
          <p:cNvSpPr txBox="1">
            <a:spLocks noChangeArrowheads="1"/>
          </p:cNvSpPr>
          <p:nvPr/>
        </p:nvSpPr>
        <p:spPr bwMode="auto">
          <a:xfrm>
            <a:off x="10942510" y="11905054"/>
            <a:ext cx="8356835" cy="24834903"/>
          </a:xfrm>
          <a:prstGeom prst="rect">
            <a:avLst/>
          </a:prstGeom>
          <a:noFill/>
          <a:ln w="12700">
            <a:noFill/>
          </a:ln>
          <a:effectLst/>
        </p:spPr>
        <p:txBody>
          <a:bodyPr wrap="square" lIns="173940" tIns="173940" rIns="173940" bIns="173940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000" dirty="0" smtClean="0">
                <a:latin typeface="Calibri" charset="0"/>
                <a:ea typeface="Calibri" charset="0"/>
                <a:cs typeface="Calibri" charset="0"/>
              </a:rPr>
              <a:t>One piece of code expresses:</a:t>
            </a:r>
          </a:p>
          <a:p>
            <a:pPr marL="514350" indent="-514350" eaLnBrk="1" hangingPunct="1">
              <a:buAutoNum type="arabicParenR"/>
            </a:pPr>
            <a:r>
              <a:rPr lang="en-US" sz="3000" dirty="0" smtClean="0">
                <a:latin typeface="Calibri" charset="0"/>
                <a:ea typeface="Calibri" charset="0"/>
                <a:cs typeface="Calibri" charset="0"/>
              </a:rPr>
              <a:t>How to normalize elements of the source format</a:t>
            </a:r>
          </a:p>
          <a:p>
            <a:pPr marL="514350" indent="-514350" eaLnBrk="1" hangingPunct="1">
              <a:buAutoNum type="arabicParenR"/>
            </a:pPr>
            <a:r>
              <a:rPr lang="en-US" sz="3000" dirty="0" smtClean="0">
                <a:latin typeface="Calibri" charset="0"/>
                <a:ea typeface="Calibri" charset="0"/>
                <a:cs typeface="Calibri" charset="0"/>
              </a:rPr>
              <a:t>How to normalize elements of the target   format</a:t>
            </a:r>
          </a:p>
          <a:p>
            <a:pPr marL="514350" indent="-514350" eaLnBrk="1" hangingPunct="1">
              <a:buAutoNum type="arabicParenR"/>
            </a:pPr>
            <a:r>
              <a:rPr lang="en-US" sz="3000" dirty="0" smtClean="0">
                <a:latin typeface="Calibri" charset="0"/>
                <a:ea typeface="Calibri" charset="0"/>
                <a:cs typeface="Calibri" charset="0"/>
              </a:rPr>
              <a:t>How to convert between the normalized forms of the source and target</a:t>
            </a:r>
          </a:p>
          <a:p>
            <a:pPr eaLnBrk="1" hangingPunct="1"/>
            <a:endParaRPr lang="en-US" sz="3000" b="1" dirty="0">
              <a:latin typeface="Calibri" charset="0"/>
              <a:ea typeface="Calibri" charset="0"/>
              <a:cs typeface="Calibri" charset="0"/>
            </a:endParaRPr>
          </a:p>
          <a:p>
            <a:pPr eaLnBrk="1" hangingPunct="1"/>
            <a:r>
              <a:rPr lang="en-US" sz="3000" b="1" dirty="0" smtClean="0">
                <a:latin typeface="Calibri" charset="0"/>
                <a:ea typeface="Calibri" charset="0"/>
                <a:cs typeface="Calibri" charset="0"/>
              </a:rPr>
              <a:t>Lens Grammar:</a:t>
            </a:r>
          </a:p>
          <a:p>
            <a:pPr eaLnBrk="1" hangingPunct="1"/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:=  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replace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(</a:t>
            </a:r>
            <a:r>
              <a:rPr lang="mr-IN" sz="2800" dirty="0" smtClean="0">
                <a:solidFill>
                  <a:schemeClr val="accent5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 smtClean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sz="2800" dirty="0" smtClean="0">
                <a:solidFill>
                  <a:schemeClr val="accent5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,</a:t>
            </a:r>
            <a:r>
              <a:rPr lang="mr-IN" sz="2800" dirty="0" smtClean="0">
                <a:solidFill>
                  <a:schemeClr val="accent5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 smtClean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Y</a:t>
            </a:r>
            <a:r>
              <a:rPr lang="mr-IN" sz="2800" dirty="0" smtClean="0">
                <a:solidFill>
                  <a:schemeClr val="accent5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)        </a:t>
            </a:r>
            <a:r>
              <a:rPr lang="en-US" sz="800" dirty="0" smtClean="0">
                <a:latin typeface="Times" charset="0"/>
                <a:ea typeface="Times" charset="0"/>
                <a:cs typeface="Times" charset="0"/>
              </a:rPr>
              <a:t>     </a:t>
            </a:r>
            <a:r>
              <a:rPr lang="en-US" sz="400" dirty="0" smtClean="0">
                <a:latin typeface="Times" charset="0"/>
                <a:ea typeface="Times" charset="0"/>
                <a:cs typeface="Times" charset="0"/>
              </a:rPr>
              <a:t>  </a:t>
            </a:r>
            <a:r>
              <a:rPr lang="en-US" sz="3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Replace </a:t>
            </a:r>
            <a:r>
              <a:rPr lang="mr-IN" sz="2800" dirty="0">
                <a:solidFill>
                  <a:schemeClr val="accent5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sz="2800" dirty="0">
                <a:solidFill>
                  <a:schemeClr val="accent5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with </a:t>
            </a:r>
            <a:r>
              <a:rPr lang="mr-IN" sz="2800" dirty="0">
                <a:solidFill>
                  <a:schemeClr val="accent5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Y</a:t>
            </a:r>
            <a:r>
              <a:rPr lang="mr-IN" sz="2800" dirty="0">
                <a:solidFill>
                  <a:schemeClr val="accent5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endParaRPr lang="en-US" sz="2800" dirty="0" smtClean="0">
              <a:latin typeface="Times" charset="0"/>
              <a:ea typeface="Times" charset="0"/>
              <a:cs typeface="Times" charset="0"/>
            </a:endParaRPr>
          </a:p>
          <a:p>
            <a:pPr eaLnBrk="1" hangingPunct="1"/>
            <a:r>
              <a:rPr lang="en-US" sz="2800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    | 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Id(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                           </a:t>
            </a:r>
            <a:r>
              <a:rPr lang="en-US" sz="400" dirty="0" smtClean="0">
                <a:latin typeface="Calibri" charset="0"/>
                <a:ea typeface="Calibri" charset="0"/>
                <a:cs typeface="Calibri" charset="0"/>
              </a:rPr>
              <a:t>          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Perform 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the identity on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sz="2800" dirty="0">
                <a:latin typeface="Times" charset="0"/>
                <a:ea typeface="Times" charset="0"/>
                <a:cs typeface="Times" charset="0"/>
              </a:rPr>
              <a:t>      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| 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2800" i="1" dirty="0" smtClean="0">
                <a:latin typeface="Courier New" charset="0"/>
                <a:ea typeface="Courier New" charset="0"/>
                <a:cs typeface="Courier New" charset="0"/>
              </a:rPr>
              <a:t> .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Times" charset="0"/>
                <a:ea typeface="Times" charset="0"/>
                <a:cs typeface="Times" charset="0"/>
              </a:rPr>
              <a:t>2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                              </a:t>
            </a:r>
            <a:r>
              <a:rPr lang="en-US" sz="800" dirty="0" smtClean="0">
                <a:latin typeface="Times" charset="0"/>
                <a:ea typeface="Times" charset="0"/>
                <a:cs typeface="Times" charset="0"/>
              </a:rPr>
              <a:t>      </a:t>
            </a:r>
            <a:r>
              <a:rPr lang="en-US" sz="400" dirty="0" smtClean="0">
                <a:latin typeface="Times" charset="0"/>
                <a:ea typeface="Times" charset="0"/>
                <a:cs typeface="Times" charset="0"/>
              </a:rPr>
              <a:t>               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Concatenate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>
                <a:latin typeface="Calibri" charset="0"/>
                <a:ea typeface="Calibri" charset="0"/>
                <a:cs typeface="Calibri" charset="0"/>
              </a:rPr>
              <a:t>1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 and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Calibri" charset="0"/>
                <a:ea typeface="Calibri" charset="0"/>
                <a:cs typeface="Calibri" charset="0"/>
              </a:rPr>
              <a:t>2</a:t>
            </a:r>
            <a:endParaRPr lang="en-US" sz="2800" dirty="0">
              <a:latin typeface="Times" charset="0"/>
              <a:ea typeface="Times" charset="0"/>
              <a:cs typeface="Times" charset="0"/>
            </a:endParaRPr>
          </a:p>
          <a:p>
            <a:pPr eaLnBrk="1" hangingPunct="1"/>
            <a:r>
              <a:rPr lang="en-US" sz="2800" dirty="0">
                <a:latin typeface="Times" charset="0"/>
                <a:ea typeface="Times" charset="0"/>
                <a:cs typeface="Times" charset="0"/>
              </a:rPr>
              <a:t>      | 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2800" i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800" i="1" dirty="0" smtClean="0">
                <a:latin typeface="Courier New" charset="0"/>
                <a:ea typeface="Courier New" charset="0"/>
                <a:cs typeface="Courier New" charset="0"/>
              </a:rPr>
              <a:t>~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Times" charset="0"/>
                <a:ea typeface="Times" charset="0"/>
                <a:cs typeface="Times" charset="0"/>
              </a:rPr>
              <a:t>2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                                 </a:t>
            </a:r>
            <a:r>
              <a:rPr lang="en-US" sz="800" dirty="0" smtClean="0">
                <a:latin typeface="Times" charset="0"/>
                <a:ea typeface="Times" charset="0"/>
                <a:cs typeface="Times" charset="0"/>
              </a:rPr>
              <a:t>      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         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Swap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>
                <a:latin typeface="Calibri" charset="0"/>
                <a:ea typeface="Calibri" charset="0"/>
                <a:cs typeface="Calibri" charset="0"/>
              </a:rPr>
              <a:t>1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 and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Calibri" charset="0"/>
                <a:ea typeface="Calibri" charset="0"/>
                <a:cs typeface="Calibri" charset="0"/>
              </a:rPr>
              <a:t>2</a:t>
            </a:r>
            <a:endParaRPr lang="en-US" sz="2800" dirty="0">
              <a:latin typeface="Times" charset="0"/>
              <a:ea typeface="Times" charset="0"/>
              <a:cs typeface="Times" charset="0"/>
            </a:endParaRPr>
          </a:p>
          <a:p>
            <a:pPr eaLnBrk="1" hangingPunct="1"/>
            <a:r>
              <a:rPr lang="en-US" sz="2800" dirty="0">
                <a:latin typeface="Times" charset="0"/>
                <a:ea typeface="Times" charset="0"/>
                <a:cs typeface="Times" charset="0"/>
              </a:rPr>
              <a:t>      | 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  |  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Times" charset="0"/>
                <a:ea typeface="Times" charset="0"/>
                <a:cs typeface="Times" charset="0"/>
              </a:rPr>
              <a:t>2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                                      </a:t>
            </a:r>
            <a:r>
              <a:rPr lang="en-US" sz="800" dirty="0" smtClean="0">
                <a:latin typeface="Calibri" charset="0"/>
                <a:ea typeface="Calibri" charset="0"/>
                <a:cs typeface="Calibri" charset="0"/>
              </a:rPr>
              <a:t>    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         Union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>
                <a:latin typeface="Calibri" charset="0"/>
                <a:ea typeface="Calibri" charset="0"/>
                <a:cs typeface="Calibri" charset="0"/>
              </a:rPr>
              <a:t>1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 and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Calibri" charset="0"/>
                <a:ea typeface="Calibri" charset="0"/>
                <a:cs typeface="Calibri" charset="0"/>
              </a:rPr>
              <a:t>2</a:t>
            </a:r>
            <a:endParaRPr lang="en-US" sz="2800" dirty="0">
              <a:latin typeface="Times" charset="0"/>
              <a:ea typeface="Times" charset="0"/>
              <a:cs typeface="Times" charset="0"/>
            </a:endParaRPr>
          </a:p>
          <a:p>
            <a:pPr eaLnBrk="1" hangingPunct="1"/>
            <a:r>
              <a:rPr lang="en-US" sz="2800" dirty="0">
                <a:latin typeface="Times" charset="0"/>
                <a:ea typeface="Times" charset="0"/>
                <a:cs typeface="Times" charset="0"/>
              </a:rPr>
              <a:t>      | 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*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                                                                      Iterate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     | 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 ;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Times" charset="0"/>
                <a:ea typeface="Times" charset="0"/>
                <a:cs typeface="Times" charset="0"/>
              </a:rPr>
              <a:t>2</a:t>
            </a:r>
            <a:r>
              <a:rPr lang="en-US" sz="2800" dirty="0" smtClean="0">
                <a:latin typeface="Calibri" pitchFamily="34" charset="0"/>
                <a:ea typeface="Courier" charset="0"/>
                <a:cs typeface="Courier" charset="0"/>
              </a:rPr>
              <a:t>                                           </a:t>
            </a:r>
            <a:r>
              <a:rPr lang="en-US" sz="800" dirty="0" smtClean="0">
                <a:latin typeface="Calibri" pitchFamily="34" charset="0"/>
                <a:ea typeface="Courier" charset="0"/>
                <a:cs typeface="Courier" charset="0"/>
              </a:rPr>
              <a:t>   </a:t>
            </a:r>
            <a:r>
              <a:rPr lang="en-US" sz="400" dirty="0" smtClean="0">
                <a:latin typeface="Calibri" pitchFamily="34" charset="0"/>
                <a:ea typeface="Courier" charset="0"/>
                <a:cs typeface="Courier" charset="0"/>
              </a:rPr>
              <a:t>  </a:t>
            </a:r>
            <a:r>
              <a:rPr lang="en-US" sz="2800" dirty="0" smtClean="0">
                <a:latin typeface="Calibri" pitchFamily="34" charset="0"/>
                <a:ea typeface="Courier" charset="0"/>
                <a:cs typeface="Courier" charset="0"/>
              </a:rPr>
              <a:t>Compose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Calibri" pitchFamily="34" charset="0"/>
                <a:ea typeface="Courier" charset="0"/>
                <a:cs typeface="Courier" charset="0"/>
              </a:rPr>
              <a:t>1</a:t>
            </a:r>
            <a:r>
              <a:rPr lang="en-US" sz="2800" dirty="0" smtClean="0">
                <a:latin typeface="Calibri" pitchFamily="34" charset="0"/>
                <a:ea typeface="Courier" charset="0"/>
                <a:cs typeface="Courier" charset="0"/>
              </a:rPr>
              <a:t> and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Calibri" pitchFamily="34" charset="0"/>
                <a:ea typeface="Courier" charset="0"/>
                <a:cs typeface="Courier" charset="0"/>
              </a:rPr>
              <a:t>2</a:t>
            </a:r>
            <a:endParaRPr lang="en-US" sz="2800" dirty="0" smtClean="0">
              <a:latin typeface="Times" charset="0"/>
              <a:ea typeface="Times" charset="0"/>
              <a:cs typeface="Times" charset="0"/>
            </a:endParaRPr>
          </a:p>
          <a:p>
            <a:pPr eaLnBrk="1" hangingPunct="1"/>
            <a:r>
              <a:rPr lang="en-US" sz="2800" dirty="0">
                <a:solidFill>
                  <a:prstClr val="black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 smtClean="0">
                <a:solidFill>
                  <a:prstClr val="black"/>
                </a:solidFill>
                <a:latin typeface="Times" charset="0"/>
                <a:ea typeface="Times" charset="0"/>
                <a:cs typeface="Times" charset="0"/>
              </a:rPr>
              <a:t>     | </a:t>
            </a:r>
            <a:r>
              <a:rPr lang="en-US" sz="28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lquot</a:t>
            </a:r>
            <a:r>
              <a:rPr lang="en-US" sz="28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800" i="1" dirty="0" err="1" smtClean="0">
                <a:solidFill>
                  <a:prstClr val="black"/>
                </a:solidFill>
                <a:latin typeface="Times" charset="0"/>
                <a:ea typeface="Times" charset="0"/>
                <a:cs typeface="Times" charset="0"/>
              </a:rPr>
              <a:t>f</a:t>
            </a:r>
            <a:r>
              <a:rPr lang="en-US" sz="28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en-US" sz="2800" i="1" dirty="0" err="1" smtClean="0">
                <a:solidFill>
                  <a:prstClr val="black"/>
                </a:solidFill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           </a:t>
            </a:r>
            <a:r>
              <a:rPr lang="en-US" sz="2800" dirty="0" smtClean="0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  <a:t>Normalize inputs to </a:t>
            </a:r>
            <a:r>
              <a:rPr lang="en-US" sz="2800" i="1" dirty="0" smtClean="0">
                <a:solidFill>
                  <a:prstClr val="black"/>
                </a:solidFill>
                <a:latin typeface="Times" charset="0"/>
                <a:ea typeface="Times" charset="0"/>
                <a:cs typeface="Times" charset="0"/>
              </a:rPr>
              <a:t>l</a:t>
            </a:r>
            <a:endParaRPr lang="en-US" sz="2800" dirty="0">
              <a:solidFill>
                <a:prstClr val="black"/>
              </a:solidFill>
              <a:latin typeface="Calibri" charset="0"/>
              <a:ea typeface="Calibri" charset="0"/>
              <a:cs typeface="Calibri" charset="0"/>
            </a:endParaRPr>
          </a:p>
          <a:p>
            <a:pPr eaLnBrk="1" hangingPunct="1"/>
            <a:r>
              <a:rPr lang="en-US" sz="2800" dirty="0" smtClean="0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  <a:t>                                                                 from the left with </a:t>
            </a:r>
            <a:r>
              <a:rPr lang="en-US" sz="2800" i="1" dirty="0" smtClean="0">
                <a:solidFill>
                  <a:prstClr val="black"/>
                </a:solidFill>
                <a:latin typeface="Times" charset="0"/>
                <a:ea typeface="Times" charset="0"/>
                <a:cs typeface="Times" charset="0"/>
              </a:rPr>
              <a:t>f</a:t>
            </a:r>
          </a:p>
          <a:p>
            <a:pPr eaLnBrk="1" hangingPunct="1"/>
            <a:r>
              <a:rPr lang="en-US" sz="2800" dirty="0">
                <a:solidFill>
                  <a:prstClr val="black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 smtClean="0">
                <a:solidFill>
                  <a:prstClr val="black"/>
                </a:solidFill>
                <a:latin typeface="Times" charset="0"/>
                <a:ea typeface="Times" charset="0"/>
                <a:cs typeface="Times" charset="0"/>
              </a:rPr>
              <a:t>     | </a:t>
            </a:r>
            <a:r>
              <a:rPr lang="en-US" sz="28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rquot</a:t>
            </a:r>
            <a:r>
              <a:rPr lang="en-US" sz="28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800" i="1" dirty="0" err="1" smtClean="0">
                <a:solidFill>
                  <a:prstClr val="black"/>
                </a:solidFill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en-US" sz="2800" i="1" dirty="0" err="1" smtClean="0">
                <a:solidFill>
                  <a:prstClr val="black"/>
                </a:solidFill>
                <a:latin typeface="Times" charset="0"/>
                <a:ea typeface="Times" charset="0"/>
                <a:cs typeface="Times" charset="0"/>
              </a:rPr>
              <a:t>f</a:t>
            </a:r>
            <a:r>
              <a:rPr lang="en-US" sz="28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           </a:t>
            </a:r>
            <a:r>
              <a:rPr lang="en-US" sz="2800" dirty="0" smtClean="0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  <a:t>Normalize </a:t>
            </a:r>
            <a:r>
              <a:rPr lang="en-US" sz="2800" dirty="0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  <a:t>inputs </a:t>
            </a:r>
            <a:r>
              <a:rPr lang="en-US" sz="2800" dirty="0" smtClean="0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  <a:t>to </a:t>
            </a:r>
            <a:r>
              <a:rPr lang="en-US" sz="2800" i="1" dirty="0" smtClean="0">
                <a:solidFill>
                  <a:prstClr val="black"/>
                </a:solidFill>
                <a:latin typeface="Times" charset="0"/>
                <a:ea typeface="Times" charset="0"/>
                <a:cs typeface="Times" charset="0"/>
              </a:rPr>
              <a:t>l</a:t>
            </a:r>
          </a:p>
          <a:p>
            <a:pPr eaLnBrk="1" hangingPunct="1"/>
            <a:r>
              <a:rPr lang="en-US" sz="2800" dirty="0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800" dirty="0" smtClean="0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  <a:t>                                                             </a:t>
            </a:r>
            <a:r>
              <a:rPr lang="en-US" sz="2000" dirty="0" smtClean="0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800" dirty="0" smtClean="0">
                <a:solidFill>
                  <a:prstClr val="black"/>
                </a:solidFill>
                <a:latin typeface="Calibri" charset="0"/>
                <a:ea typeface="Calibri" charset="0"/>
                <a:cs typeface="Calibri" charset="0"/>
              </a:rPr>
              <a:t>from the right with </a:t>
            </a:r>
            <a:r>
              <a:rPr lang="en-US" sz="2800" i="1" dirty="0" smtClean="0">
                <a:solidFill>
                  <a:prstClr val="black"/>
                </a:solidFill>
                <a:latin typeface="Times" charset="0"/>
                <a:ea typeface="Times" charset="0"/>
                <a:cs typeface="Times" charset="0"/>
              </a:rPr>
              <a:t>f</a:t>
            </a:r>
            <a:endParaRPr lang="en-US" sz="3000" i="1" dirty="0">
              <a:solidFill>
                <a:prstClr val="black"/>
              </a:solidFill>
              <a:latin typeface="Times" charset="0"/>
              <a:ea typeface="Times" charset="0"/>
              <a:cs typeface="Times" charset="0"/>
            </a:endParaRPr>
          </a:p>
          <a:p>
            <a:pPr lvl="0" eaLnBrk="1" hangingPunct="1"/>
            <a:endParaRPr lang="en-US" sz="1500" b="1" dirty="0" smtClean="0">
              <a:solidFill>
                <a:prstClr val="black"/>
              </a:solidFill>
              <a:latin typeface="Calibri" pitchFamily="34" charset="0"/>
              <a:ea typeface="Courier" charset="0"/>
              <a:cs typeface="Courier" charset="0"/>
            </a:endParaRPr>
          </a:p>
          <a:p>
            <a:pPr lvl="0" eaLnBrk="1" hangingPunct="1"/>
            <a:r>
              <a:rPr lang="en-US" sz="3000" b="1" dirty="0" smtClean="0">
                <a:solidFill>
                  <a:prstClr val="black"/>
                </a:solidFill>
                <a:latin typeface="Calibri" pitchFamily="34" charset="0"/>
                <a:ea typeface="Courier" charset="0"/>
                <a:cs typeface="Courier" charset="0"/>
              </a:rPr>
              <a:t>Example</a:t>
            </a:r>
            <a:r>
              <a:rPr lang="en-US" sz="3000" b="1" dirty="0">
                <a:solidFill>
                  <a:prstClr val="black"/>
                </a:solidFill>
                <a:latin typeface="Calibri" pitchFamily="34" charset="0"/>
                <a:ea typeface="Courier" charset="0"/>
                <a:cs typeface="Courier" charset="0"/>
              </a:rPr>
              <a:t>:</a:t>
            </a:r>
          </a:p>
          <a:p>
            <a:pPr lvl="0" eaLnBrk="1" hangingPunct="1"/>
            <a:r>
              <a:rPr lang="en-US" sz="2000" dirty="0" err="1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norm_wsp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(_:</a:t>
            </a:r>
            <a:r>
              <a:rPr lang="en-US" sz="20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Whitepace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 = </a:t>
            </a:r>
            <a:r>
              <a:rPr lang="mr-IN" sz="2000" dirty="0" smtClean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 smtClean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endParaRPr lang="en-US" sz="2000" dirty="0" smtClean="0">
              <a:solidFill>
                <a:srgbClr val="4472C4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 eaLnBrk="1" hangingPunct="1"/>
            <a:endParaRPr lang="en-US" sz="2000" dirty="0">
              <a:solidFill>
                <a:srgbClr val="7030A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 eaLnBrk="1" hangingPunct="1"/>
            <a:r>
              <a:rPr lang="en-US" sz="2000" dirty="0" err="1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normed_wsp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=</a:t>
            </a:r>
          </a:p>
          <a:p>
            <a:pPr lvl="0" eaLnBrk="1" hangingPunct="1"/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lquot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norm_wsp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rquot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(Id(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), </a:t>
            </a:r>
            <a:r>
              <a:rPr lang="en-US" sz="20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norm_wsp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  <a:endParaRPr lang="en-US" sz="2000" dirty="0">
              <a:solidFill>
                <a:prstClr val="black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 eaLnBrk="1" hangingPunct="1"/>
            <a:endParaRPr lang="en-US" sz="2000" dirty="0">
              <a:solidFill>
                <a:srgbClr val="7030A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 eaLnBrk="1" hangingPunct="1"/>
            <a:r>
              <a:rPr lang="en-US" sz="2000" dirty="0" err="1" smtClean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type_transformer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=</a:t>
            </a:r>
          </a:p>
          <a:p>
            <a:pPr lvl="0" eaLnBrk="1" hangingPunct="1"/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20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normed_wsp</a:t>
            </a:r>
            <a:endParaRPr lang="en-US" sz="2000" dirty="0" smtClean="0">
              <a:solidFill>
                <a:prstClr val="black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 eaLnBrk="1" hangingPunct="1"/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.replace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&lt;Field Id=1&gt;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mr-IN" sz="2000" dirty="0" smtClean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Type: 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lvl="0" eaLnBrk="1" hangingPunct="1"/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.Id(</a:t>
            </a:r>
            <a:r>
              <a:rPr lang="en-US" sz="20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DelimitedText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 . replace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&lt;/Field&gt;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mr-IN" sz="2000" dirty="0" smtClean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000" dirty="0">
              <a:solidFill>
                <a:prstClr val="black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 eaLnBrk="1" hangingPunct="1"/>
            <a:endParaRPr lang="en-US" sz="1000" dirty="0">
              <a:solidFill>
                <a:prstClr val="black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 eaLnBrk="1" hangingPunct="1"/>
            <a:r>
              <a:rPr lang="en-US" sz="2000" dirty="0" err="1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title_transformer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</a:p>
          <a:p>
            <a:pPr lvl="0" eaLnBrk="1" hangingPunct="1"/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normed_wsp</a:t>
            </a:r>
            <a:endParaRPr lang="en-US" sz="2000" dirty="0" smtClean="0">
              <a:solidFill>
                <a:prstClr val="black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 eaLnBrk="1" hangingPunct="1"/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.replace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&lt;Field Id=2&gt;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mr-IN" sz="2000" dirty="0" smtClean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Title: 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lvl="0" eaLnBrk="1" hangingPunct="1"/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.Id(</a:t>
            </a:r>
            <a:r>
              <a:rPr lang="en-US" sz="20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DelimitedText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 . replace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&lt;/Field&gt;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mr-IN" sz="2000" dirty="0" smtClean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000" dirty="0">
              <a:solidFill>
                <a:prstClr val="black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 eaLnBrk="1" hangingPunct="1"/>
            <a:endParaRPr lang="en-US" sz="1000" dirty="0">
              <a:solidFill>
                <a:prstClr val="black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 eaLnBrk="1" hangingPunct="1"/>
            <a:r>
              <a:rPr lang="en-US" sz="2000" dirty="0" err="1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assigned_to_transformer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=</a:t>
            </a:r>
          </a:p>
          <a:p>
            <a:pPr lvl="0" eaLnBrk="1" hangingPunct="1"/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normed_wsp</a:t>
            </a:r>
            <a:endParaRPr lang="en-US" sz="2000" dirty="0" smtClean="0">
              <a:solidFill>
                <a:prstClr val="black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 eaLnBrk="1" hangingPunct="1"/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.replace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&lt;Field Id=5&gt;</a:t>
            </a:r>
            <a:r>
              <a:rPr lang="mr-IN" sz="2000" dirty="0" smtClean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mr-IN" sz="2000" dirty="0" smtClean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 err="1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AssignedTo</a:t>
            </a:r>
            <a:r>
              <a:rPr lang="en-US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: 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lvl="0" eaLnBrk="1" hangingPunct="1"/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.Id(</a:t>
            </a:r>
            <a:r>
              <a:rPr lang="en-US" sz="20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DelimitedText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 . replace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&lt;/Field&gt;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mr-IN" sz="2000" dirty="0" smtClean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lvl="0" eaLnBrk="1" hangingPunct="1"/>
            <a:endParaRPr lang="en-US" sz="1000" dirty="0">
              <a:solidFill>
                <a:prstClr val="black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 eaLnBrk="1" hangingPunct="1"/>
            <a:r>
              <a:rPr lang="en-US" sz="2000" dirty="0" err="1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workitem_transformer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=</a:t>
            </a:r>
          </a:p>
          <a:p>
            <a:pPr lvl="0" eaLnBrk="1" hangingPunct="1"/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 (</a:t>
            </a:r>
            <a:r>
              <a:rPr lang="en-US" sz="20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type_transformer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~ </a:t>
            </a:r>
            <a:r>
              <a:rPr lang="en-US" sz="20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title_transformer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lvl="0" eaLnBrk="1" hangingPunct="1"/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 . </a:t>
            </a:r>
            <a:r>
              <a:rPr lang="en-US" sz="20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assigned_to_transformer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. </a:t>
            </a:r>
            <a:r>
              <a:rPr lang="en-US" sz="20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normed_wsp</a:t>
            </a:r>
            <a:endParaRPr lang="en-US" sz="2000" dirty="0" smtClean="0">
              <a:latin typeface="Calibri" pitchFamily="34" charset="0"/>
              <a:ea typeface="Courier" charset="0"/>
              <a:cs typeface="Courier" charset="0"/>
            </a:endParaRPr>
          </a:p>
          <a:p>
            <a:pPr eaLnBrk="1" hangingPunct="1"/>
            <a:endParaRPr lang="en-US" sz="1500" b="1" dirty="0" smtClean="0">
              <a:latin typeface="Calibri" pitchFamily="34" charset="0"/>
              <a:ea typeface="Courier" charset="0"/>
              <a:cs typeface="Courier" charset="0"/>
            </a:endParaRPr>
          </a:p>
          <a:p>
            <a:pPr eaLnBrk="1" hangingPunct="1"/>
            <a:r>
              <a:rPr lang="en-US" sz="3000" b="1" dirty="0" smtClean="0">
                <a:latin typeface="Calibri" pitchFamily="34" charset="0"/>
                <a:ea typeface="Courier" charset="0"/>
                <a:cs typeface="Courier" charset="0"/>
              </a:rPr>
              <a:t>Bijective Quotient Lens Typing Rules:</a:t>
            </a:r>
            <a:endParaRPr lang="en-US" sz="3000" dirty="0" smtClean="0">
              <a:latin typeface="Calibri" pitchFamily="34" charset="0"/>
              <a:ea typeface="Courier" charset="0"/>
              <a:cs typeface="Courier" charset="0"/>
            </a:endParaRP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: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  <a:sym typeface="Wingdings"/>
              </a:rPr>
              <a:t>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S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 means that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l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 is a lens that provides a function from strings in the language of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 to strings in the language of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S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, and also its inverse.</a:t>
            </a: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Typing rules involve a language of annotated regular expressions, the language of </a:t>
            </a:r>
            <a:r>
              <a:rPr lang="en-US" sz="2800" i="1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QRE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s.</a:t>
            </a: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N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(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R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) extracts a normalizing function from R. 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W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(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R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  <a:sym typeface="Wingdings"/>
              </a:rPr>
              <a:t>) extracts the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domain of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N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(</a:t>
            </a:r>
            <a:r>
              <a:rPr lang="en-US" sz="2800" i="1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R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). 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K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(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R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) extracts the range of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N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(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R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).</a:t>
            </a: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>
                <a:latin typeface="Times" charset="0"/>
                <a:ea typeface="Times" charset="0"/>
                <a:cs typeface="Times" charset="0"/>
              </a:rPr>
              <a:t>: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R</a:t>
            </a:r>
            <a:r>
              <a:rPr lang="en-US" sz="2800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>
                <a:latin typeface="Times" charset="0"/>
                <a:ea typeface="Times" charset="0"/>
                <a:cs typeface="Times" charset="0"/>
                <a:sym typeface="Wingdings"/>
              </a:rPr>
              <a:t>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  <a:sym typeface="Wingdings"/>
              </a:rPr>
              <a:t>S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  <a:sym typeface="Wingdings"/>
              </a:rPr>
              <a:t> means that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  <a:sym typeface="Wingdings"/>
              </a:rPr>
              <a:t>l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  <a:sym typeface="Wingdings"/>
              </a:rPr>
              <a:t> is a lens that provides a function from strings in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W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(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R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) to 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  <a:sym typeface="Wingdings"/>
              </a:rPr>
              <a:t>strings in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  <a:sym typeface="Wingdings"/>
              </a:rPr>
              <a:t>K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(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S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) and a function from strings in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  <a:sym typeface="Wingdings"/>
              </a:rPr>
              <a:t>W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  <a:sym typeface="Wingdings"/>
              </a:rPr>
              <a:t>(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  <a:sym typeface="Wingdings"/>
              </a:rPr>
              <a:t>S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  <a:sym typeface="Wingdings"/>
              </a:rPr>
              <a:t>)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to strings in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K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(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).  These functions are inverses when restricted to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  <a:sym typeface="Wingdings"/>
              </a:rPr>
              <a:t>K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  <a:sym typeface="Wingdings"/>
              </a:rPr>
              <a:t>(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  <a:sym typeface="Wingdings"/>
              </a:rPr>
              <a:t>S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  <a:sym typeface="Wingdings"/>
              </a:rPr>
              <a:t>)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and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K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(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R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).</a:t>
            </a:r>
            <a:endParaRPr lang="en-US" sz="3000" dirty="0" smtClean="0">
              <a:latin typeface="+mn-lt"/>
              <a:ea typeface="Courier New" charset="0"/>
              <a:cs typeface="Courier New" charset="0"/>
            </a:endParaRPr>
          </a:p>
          <a:p>
            <a:pPr eaLnBrk="1" hangingPunct="1"/>
            <a:endParaRPr lang="en-US" sz="1500" b="1" dirty="0" smtClean="0">
              <a:latin typeface="+mn-lt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sz="3000" b="1" dirty="0" smtClean="0">
                <a:latin typeface="+mn-lt"/>
                <a:ea typeface="Courier New" charset="0"/>
                <a:cs typeface="Courier New" charset="0"/>
              </a:rPr>
              <a:t>Synthesis Problem:</a:t>
            </a:r>
            <a:endParaRPr lang="en-US" sz="3000" dirty="0" smtClean="0">
              <a:latin typeface="+mn-lt"/>
              <a:ea typeface="Courier New" charset="0"/>
              <a:cs typeface="Courier New" charset="0"/>
            </a:endParaRP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 smtClean="0">
                <a:latin typeface="+mn-lt"/>
                <a:ea typeface="Courier New" charset="0"/>
                <a:cs typeface="Courier New" charset="0"/>
              </a:rPr>
              <a:t>Given two QREs,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and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S,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and a set of input-output examples, synthesize a lens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such that</a:t>
            </a:r>
            <a:br>
              <a:rPr lang="en-US" sz="2800" dirty="0" smtClean="0">
                <a:latin typeface="Calibri" charset="0"/>
                <a:ea typeface="Calibri" charset="0"/>
                <a:cs typeface="Calibri" charset="0"/>
              </a:rPr>
            </a:b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>
                <a:latin typeface="Times" charset="0"/>
                <a:ea typeface="Times" charset="0"/>
                <a:cs typeface="Times" charset="0"/>
              </a:rPr>
              <a:t>: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>
                <a:latin typeface="Times" charset="0"/>
                <a:ea typeface="Times" charset="0"/>
                <a:cs typeface="Times" charset="0"/>
                <a:sym typeface="Wingdings"/>
              </a:rPr>
              <a:t>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S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and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correctly transforms the examples.</a:t>
            </a:r>
            <a:endParaRPr lang="en-US" sz="2800" dirty="0" smtClean="0">
              <a:latin typeface="+mn-lt"/>
              <a:ea typeface="Courier New" charset="0"/>
              <a:cs typeface="Courier New" charset="0"/>
            </a:endParaRPr>
          </a:p>
        </p:txBody>
      </p:sp>
      <p:sp>
        <p:nvSpPr>
          <p:cNvPr id="194" name="Rectangle 193"/>
          <p:cNvSpPr/>
          <p:nvPr/>
        </p:nvSpPr>
        <p:spPr>
          <a:xfrm>
            <a:off x="20182613" y="6233319"/>
            <a:ext cx="8407576" cy="8915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pPr algn="ctr"/>
            <a:r>
              <a:rPr lang="en-US" sz="5400" b="1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Implementation</a:t>
            </a:r>
            <a:endParaRPr lang="en-US" sz="5400" b="1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98" name="Rectangle 197"/>
          <p:cNvSpPr/>
          <p:nvPr/>
        </p:nvSpPr>
        <p:spPr>
          <a:xfrm>
            <a:off x="20182613" y="7774360"/>
            <a:ext cx="8407576" cy="774766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TextBox 215"/>
          <p:cNvSpPr txBox="1"/>
          <p:nvPr/>
        </p:nvSpPr>
        <p:spPr>
          <a:xfrm>
            <a:off x="22906333" y="7163692"/>
            <a:ext cx="6661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endParaRPr lang="en-US" sz="2800" i="1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17" name="Rectangle 216"/>
          <p:cNvSpPr/>
          <p:nvPr/>
        </p:nvSpPr>
        <p:spPr>
          <a:xfrm>
            <a:off x="22616335" y="7970337"/>
            <a:ext cx="3383600" cy="7683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i="1" dirty="0" smtClean="0">
                <a:solidFill>
                  <a:schemeClr val="tx1"/>
                </a:solidFill>
                <a:latin typeface="Bodoni 72 Smallcaps Book" charset="0"/>
                <a:ea typeface="Bodoni 72 Smallcaps Book" charset="0"/>
                <a:cs typeface="Bodoni 72 Smallcaps Book" charset="0"/>
              </a:rPr>
              <a:t>K</a:t>
            </a:r>
            <a:r>
              <a:rPr lang="en-US" sz="2800" dirty="0" smtClean="0">
                <a:solidFill>
                  <a:schemeClr val="tx1"/>
                </a:solidFill>
                <a:latin typeface="Bodoni 72 Smallcaps Book" charset="0"/>
                <a:ea typeface="Bodoni 72 Smallcaps Book" charset="0"/>
                <a:cs typeface="Bodoni 72 Smallcaps Book" charset="0"/>
              </a:rPr>
              <a:t>( - )</a:t>
            </a:r>
            <a:endParaRPr lang="en-US" sz="2800" dirty="0">
              <a:solidFill>
                <a:schemeClr val="tx1"/>
              </a:solidFill>
              <a:latin typeface="Bodoni 72 Smallcaps Book" charset="0"/>
              <a:ea typeface="Bodoni 72 Smallcaps Book" charset="0"/>
              <a:cs typeface="Bodoni 72 Smallcaps Book" charset="0"/>
            </a:endParaRPr>
          </a:p>
        </p:txBody>
      </p:sp>
      <p:sp>
        <p:nvSpPr>
          <p:cNvPr id="221" name="TextBox 220"/>
          <p:cNvSpPr txBox="1"/>
          <p:nvPr/>
        </p:nvSpPr>
        <p:spPr>
          <a:xfrm>
            <a:off x="26928605" y="7163692"/>
            <a:ext cx="1540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smtClean="0">
                <a:latin typeface="Times" charset="0"/>
                <a:ea typeface="Times" charset="0"/>
                <a:cs typeface="Times" charset="0"/>
              </a:rPr>
              <a:t>examples</a:t>
            </a:r>
            <a:endParaRPr lang="en-US" sz="2800" i="1" dirty="0">
              <a:latin typeface="Times" charset="0"/>
              <a:ea typeface="Times" charset="0"/>
              <a:cs typeface="Times" charset="0"/>
            </a:endParaRPr>
          </a:p>
        </p:txBody>
      </p:sp>
      <p:cxnSp>
        <p:nvCxnSpPr>
          <p:cNvPr id="237" name="Straight Connector 236"/>
          <p:cNvCxnSpPr/>
          <p:nvPr/>
        </p:nvCxnSpPr>
        <p:spPr>
          <a:xfrm flipH="1">
            <a:off x="23232274" y="8738705"/>
            <a:ext cx="2643" cy="179888"/>
          </a:xfrm>
          <a:prstGeom prst="line">
            <a:avLst/>
          </a:prstGeom>
          <a:ln>
            <a:headEnd w="med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5" name="Text Box 193"/>
          <p:cNvSpPr txBox="1">
            <a:spLocks noChangeArrowheads="1"/>
          </p:cNvSpPr>
          <p:nvPr/>
        </p:nvSpPr>
        <p:spPr bwMode="auto">
          <a:xfrm>
            <a:off x="20046333" y="24597519"/>
            <a:ext cx="8462102" cy="2197937"/>
          </a:xfrm>
          <a:prstGeom prst="rect">
            <a:avLst/>
          </a:prstGeom>
          <a:noFill/>
          <a:ln w="12700">
            <a:noFill/>
          </a:ln>
          <a:effectLst/>
        </p:spPr>
        <p:txBody>
          <a:bodyPr wrap="square" lIns="173940" tIns="173940" rIns="173940" bIns="173940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000" b="1" dirty="0" smtClean="0">
                <a:latin typeface="Calibri" pitchFamily="34" charset="0"/>
              </a:rPr>
              <a:t>Synthesis </a:t>
            </a:r>
            <a:r>
              <a:rPr lang="en-US" sz="3000" b="1" dirty="0">
                <a:latin typeface="Calibri" pitchFamily="34" charset="0"/>
              </a:rPr>
              <a:t>Time</a:t>
            </a:r>
            <a:r>
              <a:rPr lang="en-US" sz="3000" b="1" dirty="0">
                <a:latin typeface="Calibri" charset="0"/>
                <a:ea typeface="Calibri" charset="0"/>
                <a:cs typeface="Calibri" charset="0"/>
              </a:rPr>
              <a:t>:</a:t>
            </a:r>
            <a:r>
              <a:rPr lang="en-US" sz="3000" dirty="0">
                <a:latin typeface="Calibri" charset="0"/>
                <a:ea typeface="Calibri" charset="0"/>
                <a:cs typeface="Calibri" charset="0"/>
              </a:rPr>
              <a:t> We synthesize </a:t>
            </a:r>
            <a:r>
              <a:rPr lang="en-US" sz="3000" dirty="0" smtClean="0">
                <a:latin typeface="Calibri" charset="0"/>
                <a:ea typeface="Calibri" charset="0"/>
                <a:cs typeface="Calibri" charset="0"/>
              </a:rPr>
              <a:t>39 of our 39 benchmarks in less than 5 seconds.  Similar systems synthesize under 5 of our 39 benchmarks in 10 minutes.</a:t>
            </a:r>
            <a:endParaRPr lang="en-US" sz="300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275" name="Picture 27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19995" y="39760346"/>
            <a:ext cx="1835113" cy="938410"/>
          </a:xfrm>
          <a:prstGeom prst="rect">
            <a:avLst/>
          </a:prstGeom>
        </p:spPr>
      </p:pic>
      <p:pic>
        <p:nvPicPr>
          <p:cNvPr id="276" name="Picture 27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61133" y="39562323"/>
            <a:ext cx="1036200" cy="1321381"/>
          </a:xfrm>
          <a:prstGeom prst="rect">
            <a:avLst/>
          </a:prstGeom>
        </p:spPr>
      </p:pic>
      <p:pic>
        <p:nvPicPr>
          <p:cNvPr id="278" name="Picture 27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50330" y="39653767"/>
            <a:ext cx="1567157" cy="1402952"/>
          </a:xfrm>
          <a:prstGeom prst="rect">
            <a:avLst/>
          </a:prstGeom>
        </p:spPr>
      </p:pic>
      <p:pic>
        <p:nvPicPr>
          <p:cNvPr id="280" name="Picture 27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54111" y="39540380"/>
            <a:ext cx="1378343" cy="1378343"/>
          </a:xfrm>
          <a:prstGeom prst="rect">
            <a:avLst/>
          </a:prstGeom>
        </p:spPr>
      </p:pic>
      <p:cxnSp>
        <p:nvCxnSpPr>
          <p:cNvPr id="99" name="Straight Arrow Connector 98"/>
          <p:cNvCxnSpPr>
            <a:stCxn id="52" idx="2"/>
          </p:cNvCxnSpPr>
          <p:nvPr/>
        </p:nvCxnSpPr>
        <p:spPr>
          <a:xfrm>
            <a:off x="3386738" y="8513648"/>
            <a:ext cx="255" cy="593462"/>
          </a:xfrm>
          <a:prstGeom prst="straightConnector1">
            <a:avLst/>
          </a:prstGeom>
          <a:ln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1593549" y="16600744"/>
            <a:ext cx="846186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Web </a:t>
            </a:r>
            <a:r>
              <a:rPr lang="en-US" sz="2800" dirty="0">
                <a:latin typeface="Calibri" pitchFamily="34" charset="0"/>
              </a:rPr>
              <a:t>service for project management originally built in the 90s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>
                <a:latin typeface="Calibri" pitchFamily="34" charset="0"/>
              </a:rPr>
              <a:t>Need to add new, modern web APIs for third-party developers and our web client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>
                <a:latin typeface="Calibri" pitchFamily="34" charset="0"/>
              </a:rPr>
              <a:t>Need to continue support for old clients </a:t>
            </a:r>
            <a:r>
              <a:rPr lang="en-US" sz="2800" dirty="0" smtClean="0">
                <a:latin typeface="Calibri" pitchFamily="34" charset="0"/>
              </a:rPr>
              <a:t>by </a:t>
            </a:r>
            <a:r>
              <a:rPr lang="en-US" sz="2800" dirty="0">
                <a:latin typeface="Calibri" pitchFamily="34" charset="0"/>
              </a:rPr>
              <a:t>maintaining old web APIs</a:t>
            </a:r>
          </a:p>
        </p:txBody>
      </p:sp>
      <p:sp>
        <p:nvSpPr>
          <p:cNvPr id="34" name="Rectangle 33"/>
          <p:cNvSpPr/>
          <p:nvPr/>
        </p:nvSpPr>
        <p:spPr>
          <a:xfrm>
            <a:off x="1665771" y="28344237"/>
            <a:ext cx="830873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Remove </a:t>
            </a:r>
            <a:r>
              <a:rPr lang="en-US" sz="2800" dirty="0"/>
              <a:t>old, unmaintainable server code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Establish </a:t>
            </a:r>
            <a:r>
              <a:rPr lang="en-US" sz="2800" dirty="0"/>
              <a:t>one code path for both </a:t>
            </a:r>
            <a:r>
              <a:rPr lang="en-US" sz="2800" dirty="0" smtClean="0"/>
              <a:t>APIs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Minimize the time spent writing tedious data conversion code</a:t>
            </a:r>
            <a:endParaRPr lang="en-US" sz="2800" dirty="0"/>
          </a:p>
        </p:txBody>
      </p:sp>
      <p:sp>
        <p:nvSpPr>
          <p:cNvPr id="138" name="Rectangle 137"/>
          <p:cNvSpPr/>
          <p:nvPr/>
        </p:nvSpPr>
        <p:spPr>
          <a:xfrm>
            <a:off x="1707800" y="23616131"/>
            <a:ext cx="387249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000" dirty="0" smtClean="0">
                <a:latin typeface="Calibri" pitchFamily="34" charset="0"/>
              </a:rPr>
              <a:t>Legacy Web Resource</a:t>
            </a:r>
            <a:endParaRPr lang="en-US" sz="3000" dirty="0">
              <a:latin typeface="Calibri" pitchFamily="34" charset="0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6168052" y="23616131"/>
            <a:ext cx="387249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000" dirty="0" smtClean="0">
                <a:latin typeface="Calibri" pitchFamily="34" charset="0"/>
              </a:rPr>
              <a:t>Modern Web Resource</a:t>
            </a:r>
            <a:endParaRPr lang="en-US" sz="3000" dirty="0">
              <a:latin typeface="Calibri" pitchFamily="34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10873069" y="7899063"/>
            <a:ext cx="84075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Given two regular expressions representing the data, and some representative examples, generate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a lens between 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the data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formats.</a:t>
            </a:r>
            <a:endParaRPr lang="en-US" sz="2800" dirty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How?  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S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ynthesize 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a </a:t>
            </a:r>
            <a:r>
              <a:rPr lang="en-US" sz="2800" i="1" dirty="0">
                <a:latin typeface="Calibri" charset="0"/>
                <a:ea typeface="Calibri" charset="0"/>
                <a:cs typeface="Calibri" charset="0"/>
              </a:rPr>
              <a:t>lens</a:t>
            </a:r>
            <a:r>
              <a:rPr lang="en-US" sz="2800" baseline="30000" dirty="0">
                <a:latin typeface="Calibri" charset="0"/>
                <a:ea typeface="Calibri" charset="0"/>
                <a:cs typeface="Calibri" charset="0"/>
              </a:rPr>
              <a:t>1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sz="2800" dirty="0"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 a single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term that provides transformations in both directions while guaranteeing certain round-trip behaviors</a:t>
            </a:r>
            <a:endParaRPr lang="en-US" sz="28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25112296" y="7168471"/>
            <a:ext cx="6661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S</a:t>
            </a:r>
            <a:endParaRPr lang="en-US" sz="2800" i="1" dirty="0">
              <a:latin typeface="Times" charset="0"/>
              <a:ea typeface="Times" charset="0"/>
              <a:cs typeface="Times" charset="0"/>
            </a:endParaRPr>
          </a:p>
        </p:txBody>
      </p:sp>
      <p:cxnSp>
        <p:nvCxnSpPr>
          <p:cNvPr id="164" name="Straight Connector 163"/>
          <p:cNvCxnSpPr/>
          <p:nvPr/>
        </p:nvCxnSpPr>
        <p:spPr>
          <a:xfrm>
            <a:off x="23232275" y="7635544"/>
            <a:ext cx="2642" cy="319083"/>
          </a:xfrm>
          <a:prstGeom prst="line">
            <a:avLst/>
          </a:prstGeom>
          <a:ln>
            <a:headEnd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>
            <a:off x="25447731" y="7635796"/>
            <a:ext cx="2642" cy="319083"/>
          </a:xfrm>
          <a:prstGeom prst="line">
            <a:avLst/>
          </a:prstGeom>
          <a:ln>
            <a:headEnd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TextBox 166"/>
          <p:cNvSpPr txBox="1"/>
          <p:nvPr/>
        </p:nvSpPr>
        <p:spPr>
          <a:xfrm>
            <a:off x="22763419" y="8824119"/>
            <a:ext cx="9377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K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(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)</a:t>
            </a:r>
            <a:endParaRPr lang="en-US" sz="28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68" name="TextBox 167"/>
          <p:cNvSpPr txBox="1"/>
          <p:nvPr/>
        </p:nvSpPr>
        <p:spPr>
          <a:xfrm>
            <a:off x="25023617" y="8824119"/>
            <a:ext cx="9184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K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(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S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)</a:t>
            </a:r>
          </a:p>
        </p:txBody>
      </p:sp>
      <p:sp>
        <p:nvSpPr>
          <p:cNvPr id="171" name="Rectangle 170"/>
          <p:cNvSpPr/>
          <p:nvPr/>
        </p:nvSpPr>
        <p:spPr>
          <a:xfrm>
            <a:off x="21924993" y="9505635"/>
            <a:ext cx="6525285" cy="38676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Rectangle 85"/>
          <p:cNvSpPr/>
          <p:nvPr/>
        </p:nvSpPr>
        <p:spPr>
          <a:xfrm>
            <a:off x="20324919" y="14876023"/>
            <a:ext cx="16786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err="1" smtClean="0">
                <a:latin typeface="Bodoni 72 Smallcaps Book" charset="0"/>
                <a:ea typeface="Bodoni 72 Smallcaps Book" charset="0"/>
                <a:cs typeface="Bodoni 72 Smallcaps Book" charset="0"/>
              </a:rPr>
              <a:t>SynthLens</a:t>
            </a:r>
            <a:endParaRPr lang="en-US" sz="2800" dirty="0">
              <a:latin typeface="Bodoni 72 Smallcaps Book" charset="0"/>
              <a:ea typeface="Bodoni 72 Smallcaps Book" charset="0"/>
              <a:cs typeface="Bodoni 72 Smallcaps Book" charset="0"/>
            </a:endParaRPr>
          </a:p>
        </p:txBody>
      </p:sp>
      <p:sp>
        <p:nvSpPr>
          <p:cNvPr id="173" name="Rectangle 172"/>
          <p:cNvSpPr/>
          <p:nvPr/>
        </p:nvSpPr>
        <p:spPr>
          <a:xfrm>
            <a:off x="22056216" y="12850044"/>
            <a:ext cx="236635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err="1" smtClean="0">
                <a:latin typeface="Bodoni 72 Smallcaps Book" charset="0"/>
                <a:ea typeface="Bodoni 72 Smallcaps Book" charset="0"/>
                <a:cs typeface="Bodoni 72 Smallcaps Book" charset="0"/>
              </a:rPr>
              <a:t>SynthDNFLens</a:t>
            </a:r>
            <a:endParaRPr lang="en-US" sz="2800" dirty="0">
              <a:latin typeface="Bodoni 72 Smallcaps Book" charset="0"/>
              <a:ea typeface="Bodoni 72 Smallcaps Book" charset="0"/>
              <a:cs typeface="Bodoni 72 Smallcaps Book" charset="0"/>
            </a:endParaRPr>
          </a:p>
        </p:txBody>
      </p:sp>
      <p:sp>
        <p:nvSpPr>
          <p:cNvPr id="174" name="Rectangle 173"/>
          <p:cNvSpPr/>
          <p:nvPr/>
        </p:nvSpPr>
        <p:spPr>
          <a:xfrm>
            <a:off x="22616335" y="9662319"/>
            <a:ext cx="3288430" cy="7683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Bodoni 72 Smallcaps Book" charset="0"/>
                <a:ea typeface="Bodoni 72 Smallcaps Book" charset="0"/>
                <a:cs typeface="Bodoni 72 Smallcaps Book" charset="0"/>
              </a:rPr>
              <a:t>TypeProp</a:t>
            </a:r>
            <a:endParaRPr lang="en-US" sz="2800" dirty="0">
              <a:solidFill>
                <a:schemeClr val="tx1"/>
              </a:solidFill>
              <a:latin typeface="Bodoni 72 Smallcaps Book" charset="0"/>
              <a:ea typeface="Bodoni 72 Smallcaps Book" charset="0"/>
              <a:cs typeface="Bodoni 72 Smallcaps Book" charset="0"/>
            </a:endParaRPr>
          </a:p>
        </p:txBody>
      </p:sp>
      <p:cxnSp>
        <p:nvCxnSpPr>
          <p:cNvPr id="176" name="Straight Connector 175"/>
          <p:cNvCxnSpPr/>
          <p:nvPr/>
        </p:nvCxnSpPr>
        <p:spPr>
          <a:xfrm>
            <a:off x="23232276" y="9205119"/>
            <a:ext cx="13993" cy="445904"/>
          </a:xfrm>
          <a:prstGeom prst="line">
            <a:avLst/>
          </a:prstGeom>
          <a:ln>
            <a:headEnd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Connector 181"/>
          <p:cNvCxnSpPr/>
          <p:nvPr/>
        </p:nvCxnSpPr>
        <p:spPr>
          <a:xfrm flipH="1">
            <a:off x="25443510" y="9206825"/>
            <a:ext cx="1849" cy="426235"/>
          </a:xfrm>
          <a:prstGeom prst="line">
            <a:avLst/>
          </a:prstGeom>
          <a:ln>
            <a:headEnd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Connector 184"/>
          <p:cNvCxnSpPr/>
          <p:nvPr/>
        </p:nvCxnSpPr>
        <p:spPr>
          <a:xfrm>
            <a:off x="23238073" y="10435584"/>
            <a:ext cx="2642" cy="319083"/>
          </a:xfrm>
          <a:prstGeom prst="line">
            <a:avLst/>
          </a:prstGeom>
          <a:ln>
            <a:headEnd type="none" w="med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/>
          <p:cNvCxnSpPr/>
          <p:nvPr/>
        </p:nvCxnSpPr>
        <p:spPr>
          <a:xfrm>
            <a:off x="25453529" y="10435836"/>
            <a:ext cx="2642" cy="319083"/>
          </a:xfrm>
          <a:prstGeom prst="line">
            <a:avLst/>
          </a:prstGeom>
          <a:ln>
            <a:headEnd type="none" w="med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TextBox 188"/>
          <p:cNvSpPr txBox="1"/>
          <p:nvPr/>
        </p:nvSpPr>
        <p:spPr>
          <a:xfrm>
            <a:off x="22772071" y="10711709"/>
            <a:ext cx="9377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DR</a:t>
            </a:r>
            <a:endParaRPr lang="en-US" sz="2800" i="1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90" name="TextBox 189"/>
          <p:cNvSpPr txBox="1"/>
          <p:nvPr/>
        </p:nvSpPr>
        <p:spPr>
          <a:xfrm>
            <a:off x="24991952" y="10686081"/>
            <a:ext cx="9501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DS</a:t>
            </a:r>
            <a:endParaRPr lang="en-US" sz="2800" i="1" dirty="0">
              <a:latin typeface="Times" charset="0"/>
              <a:ea typeface="Times" charset="0"/>
              <a:cs typeface="Times" charset="0"/>
            </a:endParaRPr>
          </a:p>
        </p:txBody>
      </p:sp>
      <p:cxnSp>
        <p:nvCxnSpPr>
          <p:cNvPr id="191" name="Straight Connector 190"/>
          <p:cNvCxnSpPr/>
          <p:nvPr/>
        </p:nvCxnSpPr>
        <p:spPr>
          <a:xfrm>
            <a:off x="23240985" y="11138158"/>
            <a:ext cx="2642" cy="319083"/>
          </a:xfrm>
          <a:prstGeom prst="line">
            <a:avLst/>
          </a:prstGeom>
          <a:ln>
            <a:headEnd type="none"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/>
          <p:cNvCxnSpPr/>
          <p:nvPr/>
        </p:nvCxnSpPr>
        <p:spPr>
          <a:xfrm>
            <a:off x="25456441" y="11138410"/>
            <a:ext cx="2642" cy="319083"/>
          </a:xfrm>
          <a:prstGeom prst="line">
            <a:avLst/>
          </a:prstGeom>
          <a:ln>
            <a:headEnd type="none"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Rectangle 195"/>
          <p:cNvSpPr/>
          <p:nvPr/>
        </p:nvSpPr>
        <p:spPr>
          <a:xfrm>
            <a:off x="22616335" y="11446786"/>
            <a:ext cx="3288430" cy="7683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Bodoni 72 Smallcaps Book" charset="0"/>
                <a:ea typeface="Bodoni 72 Smallcaps Book" charset="0"/>
                <a:cs typeface="Bodoni 72 Smallcaps Book" charset="0"/>
              </a:rPr>
              <a:t>RigidSynth</a:t>
            </a:r>
            <a:endParaRPr lang="en-US" sz="2800" dirty="0">
              <a:solidFill>
                <a:schemeClr val="tx1"/>
              </a:solidFill>
              <a:latin typeface="Bodoni 72 Smallcaps Book" charset="0"/>
              <a:ea typeface="Bodoni 72 Smallcaps Book" charset="0"/>
              <a:cs typeface="Bodoni 72 Smallcaps Book" charset="0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22823188" y="12136817"/>
            <a:ext cx="40908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>
                <a:solidFill>
                  <a:srgbClr val="990000"/>
                </a:solidFill>
                <a:latin typeface="Helvetica" charset="0"/>
              </a:rPr>
              <a:t>×</a:t>
            </a:r>
            <a:endParaRPr lang="en-US" sz="3000" dirty="0">
              <a:solidFill>
                <a:srgbClr val="990000"/>
              </a:solidFill>
              <a:effectLst/>
              <a:latin typeface="Helvetica" charset="0"/>
            </a:endParaRPr>
          </a:p>
        </p:txBody>
      </p:sp>
      <p:cxnSp>
        <p:nvCxnSpPr>
          <p:cNvPr id="197" name="Straight Connector 196"/>
          <p:cNvCxnSpPr/>
          <p:nvPr/>
        </p:nvCxnSpPr>
        <p:spPr>
          <a:xfrm flipH="1" flipV="1">
            <a:off x="22061133" y="12640831"/>
            <a:ext cx="1178262" cy="13200"/>
          </a:xfrm>
          <a:prstGeom prst="line">
            <a:avLst/>
          </a:prstGeom>
          <a:ln>
            <a:headEnd type="none" w="med" len="med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Connector 198"/>
          <p:cNvCxnSpPr/>
          <p:nvPr/>
        </p:nvCxnSpPr>
        <p:spPr>
          <a:xfrm flipV="1">
            <a:off x="22065293" y="10046503"/>
            <a:ext cx="0" cy="2623653"/>
          </a:xfrm>
          <a:prstGeom prst="line">
            <a:avLst/>
          </a:prstGeom>
          <a:ln>
            <a:headEnd type="none" w="med" len="med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/>
          <p:cNvCxnSpPr/>
          <p:nvPr/>
        </p:nvCxnSpPr>
        <p:spPr>
          <a:xfrm>
            <a:off x="22065293" y="10046503"/>
            <a:ext cx="533034" cy="1"/>
          </a:xfrm>
          <a:prstGeom prst="line">
            <a:avLst/>
          </a:prstGeom>
          <a:ln>
            <a:headEnd type="none"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Rectangle 213"/>
          <p:cNvSpPr/>
          <p:nvPr/>
        </p:nvSpPr>
        <p:spPr>
          <a:xfrm>
            <a:off x="25459083" y="12168410"/>
            <a:ext cx="56938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>
                <a:solidFill>
                  <a:schemeClr val="accent6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✓</a:t>
            </a:r>
          </a:p>
        </p:txBody>
      </p:sp>
      <p:sp>
        <p:nvSpPr>
          <p:cNvPr id="224" name="TextBox 223"/>
          <p:cNvSpPr txBox="1"/>
          <p:nvPr/>
        </p:nvSpPr>
        <p:spPr>
          <a:xfrm>
            <a:off x="24945566" y="12603038"/>
            <a:ext cx="9501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dl</a:t>
            </a:r>
            <a:endParaRPr lang="en-US" sz="2800" i="1" dirty="0">
              <a:latin typeface="Times" charset="0"/>
              <a:ea typeface="Times" charset="0"/>
              <a:cs typeface="Times" charset="0"/>
            </a:endParaRPr>
          </a:p>
        </p:txBody>
      </p:sp>
      <p:cxnSp>
        <p:nvCxnSpPr>
          <p:cNvPr id="227" name="Straight Connector 226"/>
          <p:cNvCxnSpPr/>
          <p:nvPr/>
        </p:nvCxnSpPr>
        <p:spPr>
          <a:xfrm>
            <a:off x="26351805" y="13238290"/>
            <a:ext cx="1" cy="372460"/>
          </a:xfrm>
          <a:prstGeom prst="line">
            <a:avLst/>
          </a:prstGeom>
          <a:ln>
            <a:headEnd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Rectangle 227"/>
          <p:cNvSpPr/>
          <p:nvPr/>
        </p:nvSpPr>
        <p:spPr>
          <a:xfrm>
            <a:off x="24723007" y="13624719"/>
            <a:ext cx="3288430" cy="7683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Bodoni 72 Smallcaps Book" charset="0"/>
                <a:ea typeface="Bodoni 72 Smallcaps Book" charset="0"/>
                <a:cs typeface="Bodoni 72 Smallcaps Book" charset="0"/>
              </a:rPr>
              <a:t>ToLens</a:t>
            </a:r>
            <a:endParaRPr lang="en-US" sz="2800" dirty="0">
              <a:solidFill>
                <a:schemeClr val="tx1"/>
              </a:solidFill>
              <a:latin typeface="Bodoni 72 Smallcaps Book" charset="0"/>
              <a:ea typeface="Bodoni 72 Smallcaps Book" charset="0"/>
              <a:cs typeface="Bodoni 72 Smallcaps Book" charset="0"/>
            </a:endParaRPr>
          </a:p>
        </p:txBody>
      </p:sp>
      <p:cxnSp>
        <p:nvCxnSpPr>
          <p:cNvPr id="230" name="Straight Connector 229"/>
          <p:cNvCxnSpPr/>
          <p:nvPr/>
        </p:nvCxnSpPr>
        <p:spPr>
          <a:xfrm flipH="1">
            <a:off x="26351805" y="14386719"/>
            <a:ext cx="2" cy="206696"/>
          </a:xfrm>
          <a:prstGeom prst="line">
            <a:avLst/>
          </a:prstGeom>
          <a:ln>
            <a:headEnd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2" name="TextBox 231"/>
          <p:cNvSpPr txBox="1"/>
          <p:nvPr/>
        </p:nvSpPr>
        <p:spPr>
          <a:xfrm>
            <a:off x="25892151" y="15692299"/>
            <a:ext cx="9501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endParaRPr lang="en-US" sz="2800" i="1" dirty="0">
              <a:latin typeface="Times" charset="0"/>
              <a:ea typeface="Times" charset="0"/>
              <a:cs typeface="Times" charset="0"/>
            </a:endParaRPr>
          </a:p>
        </p:txBody>
      </p:sp>
      <p:cxnSp>
        <p:nvCxnSpPr>
          <p:cNvPr id="234" name="Straight Connector 233"/>
          <p:cNvCxnSpPr/>
          <p:nvPr/>
        </p:nvCxnSpPr>
        <p:spPr>
          <a:xfrm flipH="1">
            <a:off x="27719442" y="7678076"/>
            <a:ext cx="13727" cy="4152894"/>
          </a:xfrm>
          <a:prstGeom prst="line">
            <a:avLst/>
          </a:prstGeom>
          <a:ln>
            <a:headEnd w="med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/>
          <p:cNvCxnSpPr>
            <a:endCxn id="196" idx="3"/>
          </p:cNvCxnSpPr>
          <p:nvPr/>
        </p:nvCxnSpPr>
        <p:spPr>
          <a:xfrm flipH="1" flipV="1">
            <a:off x="25904765" y="11830970"/>
            <a:ext cx="1833900" cy="1003"/>
          </a:xfrm>
          <a:prstGeom prst="line">
            <a:avLst/>
          </a:prstGeom>
          <a:ln>
            <a:headEnd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/>
          <p:cNvCxnSpPr/>
          <p:nvPr/>
        </p:nvCxnSpPr>
        <p:spPr>
          <a:xfrm>
            <a:off x="25452208" y="12203522"/>
            <a:ext cx="3963" cy="437309"/>
          </a:xfrm>
          <a:prstGeom prst="line">
            <a:avLst/>
          </a:prstGeom>
          <a:ln>
            <a:headEnd type="none" w="med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/>
          <p:cNvCxnSpPr/>
          <p:nvPr/>
        </p:nvCxnSpPr>
        <p:spPr>
          <a:xfrm>
            <a:off x="23242306" y="12226755"/>
            <a:ext cx="3963" cy="437309"/>
          </a:xfrm>
          <a:prstGeom prst="line">
            <a:avLst/>
          </a:prstGeom>
          <a:ln>
            <a:headEnd type="none" w="med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Rectangle 247"/>
          <p:cNvSpPr/>
          <p:nvPr/>
        </p:nvSpPr>
        <p:spPr>
          <a:xfrm>
            <a:off x="20181886" y="16134140"/>
            <a:ext cx="8461869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First, find the normalized formats of the data,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  <a:sym typeface="Wingdings"/>
              </a:rPr>
              <a:t>K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  <a:sym typeface="Wingdings"/>
              </a:rPr>
              <a:t>(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R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  <a:sym typeface="Wingdings"/>
              </a:rPr>
              <a:t>)</a:t>
            </a:r>
            <a:r>
              <a:rPr lang="en-US" sz="2800" dirty="0" smtClean="0">
                <a:latin typeface="Calibri" pitchFamily="34" charset="0"/>
              </a:rPr>
              <a:t> and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K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(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S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)</a:t>
            </a:r>
            <a:r>
              <a:rPr lang="en-US" sz="2800" dirty="0" smtClean="0">
                <a:latin typeface="Calibri" pitchFamily="34" charset="0"/>
              </a:rPr>
              <a:t>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Propose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DR </a:t>
            </a:r>
            <a:r>
              <a:rPr lang="en-US" sz="2800" dirty="0" smtClean="0">
                <a:latin typeface="Calibri" pitchFamily="34" charset="0"/>
              </a:rPr>
              <a:t>and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DS</a:t>
            </a:r>
            <a:r>
              <a:rPr lang="en-US" sz="2800" dirty="0" smtClean="0">
                <a:latin typeface="Calibri" pitchFamily="34" charset="0"/>
              </a:rPr>
              <a:t>, descriptions of these formats in the syntax of DNF Regular Expressions, a pseudo-canonical form of Regular Expressions</a:t>
            </a:r>
            <a:endParaRPr lang="en-US" sz="2800" dirty="0" smtClean="0">
              <a:latin typeface="Bodoni 72 Smallcaps Book" charset="0"/>
              <a:ea typeface="Bodoni 72 Smallcaps Book" charset="0"/>
              <a:cs typeface="Bodoni 72 Smallcaps Book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Perform </a:t>
            </a:r>
            <a:r>
              <a:rPr lang="en-US" sz="2800" dirty="0" err="1" smtClean="0">
                <a:latin typeface="Bodoni 72 Smallcaps Book" charset="0"/>
                <a:ea typeface="Bodoni 72 Smallcaps Book" charset="0"/>
                <a:cs typeface="Bodoni 72 Smallcaps Book" charset="0"/>
              </a:rPr>
              <a:t>RigidSynth</a:t>
            </a:r>
            <a:r>
              <a:rPr lang="en-US" sz="2800" dirty="0" smtClean="0">
                <a:latin typeface="Calibri" pitchFamily="34" charset="0"/>
              </a:rPr>
              <a:t> on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DR </a:t>
            </a:r>
            <a:r>
              <a:rPr lang="en-US" sz="2800" dirty="0">
                <a:latin typeface="Calibri" pitchFamily="34" charset="0"/>
              </a:rPr>
              <a:t>and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DS</a:t>
            </a:r>
            <a:r>
              <a:rPr lang="en-US" sz="2800" dirty="0" smtClean="0">
                <a:latin typeface="Calibri" pitchFamily="34" charset="0"/>
              </a:rPr>
              <a:t>.  If </a:t>
            </a:r>
            <a:r>
              <a:rPr lang="en-US" sz="2800" dirty="0" err="1">
                <a:latin typeface="Bodoni 72 Smallcaps Book" charset="0"/>
                <a:ea typeface="Bodoni 72 Smallcaps Book" charset="0"/>
                <a:cs typeface="Bodoni 72 Smallcaps Book" charset="0"/>
              </a:rPr>
              <a:t>RigidSynth</a:t>
            </a:r>
            <a:r>
              <a:rPr lang="en-US" sz="2800" dirty="0" smtClean="0">
                <a:latin typeface="Calibri" pitchFamily="34" charset="0"/>
              </a:rPr>
              <a:t> succeeds, then proceed with the output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dl</a:t>
            </a:r>
            <a:r>
              <a:rPr lang="en-US" sz="2800" dirty="0" smtClean="0">
                <a:latin typeface="Calibri" pitchFamily="34" charset="0"/>
              </a:rPr>
              <a:t>, a lens in the pseudo-canonical form of DNF Lenses.  If </a:t>
            </a:r>
            <a:r>
              <a:rPr lang="en-US" sz="2800" dirty="0" err="1">
                <a:latin typeface="Bodoni 72 Smallcaps Book" charset="0"/>
                <a:ea typeface="Bodoni 72 Smallcaps Book" charset="0"/>
                <a:cs typeface="Bodoni 72 Smallcaps Book" charset="0"/>
              </a:rPr>
              <a:t>RigidSynth</a:t>
            </a:r>
            <a:r>
              <a:rPr lang="en-US" sz="2800" dirty="0" smtClean="0">
                <a:latin typeface="Calibri" pitchFamily="34" charset="0"/>
              </a:rPr>
              <a:t> fails, then propose new DNF Regular Expressions.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Convert the DNF lens to normal lens syntax, and attach the canonizing functions to the outside</a:t>
            </a:r>
            <a:endParaRPr lang="en-US" sz="2800" dirty="0">
              <a:latin typeface="Calibri" pitchFamily="34" charset="0"/>
            </a:endParaRPr>
          </a:p>
        </p:txBody>
      </p:sp>
      <p:sp>
        <p:nvSpPr>
          <p:cNvPr id="249" name="Text Box 193"/>
          <p:cNvSpPr txBox="1">
            <a:spLocks noChangeArrowheads="1"/>
          </p:cNvSpPr>
          <p:nvPr/>
        </p:nvSpPr>
        <p:spPr bwMode="auto">
          <a:xfrm>
            <a:off x="20089025" y="22311519"/>
            <a:ext cx="8407576" cy="2659601"/>
          </a:xfrm>
          <a:prstGeom prst="rect">
            <a:avLst/>
          </a:prstGeom>
          <a:noFill/>
          <a:ln w="12700">
            <a:noFill/>
          </a:ln>
          <a:effectLst/>
        </p:spPr>
        <p:txBody>
          <a:bodyPr lIns="173940" tIns="173940" rIns="173940" bIns="173940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000" b="1" dirty="0" smtClean="0">
                <a:latin typeface="Calibri" pitchFamily="34" charset="0"/>
              </a:rPr>
              <a:t>Bench</a:t>
            </a:r>
            <a:r>
              <a:rPr lang="en-US" sz="3000" b="1" dirty="0" smtClean="0">
                <a:latin typeface="Calibri" charset="0"/>
                <a:ea typeface="Calibri" charset="0"/>
                <a:cs typeface="Calibri" charset="0"/>
              </a:rPr>
              <a:t>marks</a:t>
            </a:r>
            <a:r>
              <a:rPr lang="en-US" sz="3000" b="1" dirty="0">
                <a:latin typeface="Calibri" charset="0"/>
                <a:ea typeface="Calibri" charset="0"/>
                <a:cs typeface="Calibri" charset="0"/>
              </a:rPr>
              <a:t>: </a:t>
            </a:r>
            <a:r>
              <a:rPr lang="en-US" sz="3000" dirty="0">
                <a:latin typeface="Calibri" charset="0"/>
                <a:ea typeface="Calibri" charset="0"/>
                <a:cs typeface="Calibri" charset="0"/>
              </a:rPr>
              <a:t>We evaluate our algorithm on a suite of </a:t>
            </a:r>
            <a:r>
              <a:rPr lang="en-US" sz="3000" dirty="0" smtClean="0">
                <a:latin typeface="Calibri" charset="0"/>
                <a:ea typeface="Calibri" charset="0"/>
                <a:cs typeface="Calibri" charset="0"/>
              </a:rPr>
              <a:t>39 examples </a:t>
            </a:r>
            <a:r>
              <a:rPr lang="en-US" sz="3000" dirty="0">
                <a:latin typeface="Calibri" charset="0"/>
                <a:ea typeface="Calibri" charset="0"/>
                <a:cs typeface="Calibri" charset="0"/>
              </a:rPr>
              <a:t>drawn from several different domains including transformation of relational (spreadsheet) </a:t>
            </a:r>
            <a:r>
              <a:rPr lang="en-US" sz="3000" dirty="0" smtClean="0">
                <a:latin typeface="Calibri" charset="0"/>
                <a:ea typeface="Calibri" charset="0"/>
                <a:cs typeface="Calibri" charset="0"/>
              </a:rPr>
              <a:t>data</a:t>
            </a:r>
            <a:r>
              <a:rPr lang="en-US" sz="3000" baseline="30000" dirty="0" smtClean="0">
                <a:latin typeface="Calibri" charset="0"/>
                <a:ea typeface="Calibri" charset="0"/>
                <a:cs typeface="Calibri" charset="0"/>
              </a:rPr>
              <a:t>3</a:t>
            </a:r>
            <a:r>
              <a:rPr lang="en-US" sz="30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3000" dirty="0">
                <a:latin typeface="Calibri" charset="0"/>
                <a:ea typeface="Calibri" charset="0"/>
                <a:cs typeface="Calibri" charset="0"/>
              </a:rPr>
              <a:t>and management of Linux configuration </a:t>
            </a:r>
            <a:r>
              <a:rPr lang="en-US" sz="3000" dirty="0" smtClean="0">
                <a:latin typeface="Calibri" charset="0"/>
                <a:ea typeface="Calibri" charset="0"/>
                <a:cs typeface="Calibri" charset="0"/>
              </a:rPr>
              <a:t>files</a:t>
            </a:r>
            <a:r>
              <a:rPr lang="en-US" sz="3000" baseline="30000" dirty="0" smtClean="0">
                <a:latin typeface="Calibri" charset="0"/>
                <a:ea typeface="Calibri" charset="0"/>
                <a:cs typeface="Calibri" charset="0"/>
              </a:rPr>
              <a:t>4</a:t>
            </a:r>
            <a:r>
              <a:rPr lang="en-US" sz="3000" dirty="0" smtClean="0">
                <a:latin typeface="Calibri" charset="0"/>
                <a:ea typeface="Calibri" charset="0"/>
                <a:cs typeface="Calibri" charset="0"/>
              </a:rPr>
              <a:t>.</a:t>
            </a:r>
            <a:endParaRPr lang="en-US" sz="30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51" name="Rectangle 250"/>
          <p:cNvSpPr/>
          <p:nvPr/>
        </p:nvSpPr>
        <p:spPr>
          <a:xfrm>
            <a:off x="20100859" y="21473319"/>
            <a:ext cx="8407576" cy="8915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pPr algn="ctr"/>
            <a:r>
              <a:rPr lang="en-US" sz="5400" b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Evaluation</a:t>
            </a:r>
            <a:endParaRPr lang="en-US" sz="5400" b="1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20056762" y="32141907"/>
            <a:ext cx="8407576" cy="8915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pPr algn="ctr"/>
            <a:r>
              <a:rPr lang="en-US" sz="5400" b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Contributions</a:t>
            </a:r>
            <a:endParaRPr lang="en-US" sz="5400" b="1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0" name="Text Box 193"/>
          <p:cNvSpPr txBox="1">
            <a:spLocks noChangeArrowheads="1"/>
          </p:cNvSpPr>
          <p:nvPr/>
        </p:nvSpPr>
        <p:spPr bwMode="auto">
          <a:xfrm>
            <a:off x="20100859" y="33027637"/>
            <a:ext cx="8407576" cy="4752482"/>
          </a:xfrm>
          <a:prstGeom prst="rect">
            <a:avLst/>
          </a:prstGeom>
          <a:noFill/>
          <a:ln w="12700">
            <a:noFill/>
          </a:ln>
          <a:effectLst/>
        </p:spPr>
        <p:txBody>
          <a:bodyPr lIns="173940" tIns="173940" rIns="173940" bIns="173940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000" b="1" dirty="0" smtClean="0">
                <a:latin typeface="Calibri" pitchFamily="34" charset="0"/>
              </a:rPr>
              <a:t>Language Design:</a:t>
            </a: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Developed a new DSL designed for lens synthesis</a:t>
            </a:r>
          </a:p>
          <a:p>
            <a:pPr eaLnBrk="1" hangingPunct="1"/>
            <a:r>
              <a:rPr lang="en-US" sz="3000" b="1" dirty="0" smtClean="0">
                <a:latin typeface="Calibri" pitchFamily="34" charset="0"/>
              </a:rPr>
              <a:t>Theory:</a:t>
            </a:r>
            <a:endParaRPr lang="en-US" sz="3000" dirty="0" smtClean="0">
              <a:latin typeface="Calibri" pitchFamily="34" charset="0"/>
            </a:endParaRP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Proven our DSL equivalent to a standard language of lenses</a:t>
            </a: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Proven the correctness of the algorithm</a:t>
            </a:r>
          </a:p>
          <a:p>
            <a:pPr eaLnBrk="1" hangingPunct="1"/>
            <a:r>
              <a:rPr lang="en-US" sz="3000" b="1" dirty="0" smtClean="0">
                <a:latin typeface="Calibri" pitchFamily="34" charset="0"/>
              </a:rPr>
              <a:t>Implementation</a:t>
            </a:r>
            <a:r>
              <a:rPr lang="en-US" sz="3000" b="1" dirty="0">
                <a:latin typeface="Calibri" pitchFamily="34" charset="0"/>
              </a:rPr>
              <a:t>:</a:t>
            </a:r>
            <a:endParaRPr lang="en-US" sz="3000" dirty="0">
              <a:latin typeface="Calibri" pitchFamily="34" charset="0"/>
            </a:endParaRP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>
                <a:latin typeface="Calibri" pitchFamily="34" charset="0"/>
              </a:rPr>
              <a:t>Implemented and optimized our synthesis algorithm</a:t>
            </a: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>
                <a:latin typeface="Calibri" pitchFamily="34" charset="0"/>
              </a:rPr>
              <a:t>Evaluated </a:t>
            </a:r>
            <a:r>
              <a:rPr lang="en-US" sz="2800" dirty="0" smtClean="0">
                <a:latin typeface="Calibri" pitchFamily="34" charset="0"/>
              </a:rPr>
              <a:t>on </a:t>
            </a:r>
            <a:r>
              <a:rPr lang="en-US" sz="2800" dirty="0">
                <a:latin typeface="Calibri" pitchFamily="34" charset="0"/>
              </a:rPr>
              <a:t>39 benchmarks</a:t>
            </a:r>
          </a:p>
          <a:p>
            <a:pPr marL="457200" indent="-457200" eaLnBrk="1" hangingPunct="1">
              <a:buFont typeface="Arial" charset="0"/>
              <a:buChar char="•"/>
            </a:pPr>
            <a:endParaRPr lang="en-US" sz="2800" dirty="0" smtClean="0">
              <a:latin typeface="Calibr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0726" y="26677031"/>
            <a:ext cx="6547976" cy="5352844"/>
          </a:xfrm>
          <a:prstGeom prst="rect">
            <a:avLst/>
          </a:prstGeom>
        </p:spPr>
      </p:pic>
      <p:pic>
        <p:nvPicPr>
          <p:cNvPr id="114" name="Picture 1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70806" y="9116838"/>
            <a:ext cx="1285436" cy="1737075"/>
          </a:xfrm>
          <a:prstGeom prst="rect">
            <a:avLst/>
          </a:prstGeom>
        </p:spPr>
      </p:pic>
      <p:sp>
        <p:nvSpPr>
          <p:cNvPr id="115" name="TextBox 114"/>
          <p:cNvSpPr txBox="1"/>
          <p:nvPr/>
        </p:nvSpPr>
        <p:spPr>
          <a:xfrm>
            <a:off x="7799910" y="10250577"/>
            <a:ext cx="160394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 smtClean="0"/>
              <a:t>Data2</a:t>
            </a:r>
            <a:endParaRPr lang="en-US" sz="3500" dirty="0"/>
          </a:p>
        </p:txBody>
      </p:sp>
      <p:pic>
        <p:nvPicPr>
          <p:cNvPr id="117" name="Picture 1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4275" y="9107110"/>
            <a:ext cx="1285436" cy="1737075"/>
          </a:xfrm>
          <a:prstGeom prst="rect">
            <a:avLst/>
          </a:prstGeom>
        </p:spPr>
      </p:pic>
      <p:sp>
        <p:nvSpPr>
          <p:cNvPr id="119" name="TextBox 118"/>
          <p:cNvSpPr txBox="1"/>
          <p:nvPr/>
        </p:nvSpPr>
        <p:spPr>
          <a:xfrm>
            <a:off x="2765452" y="10240633"/>
            <a:ext cx="184882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 smtClean="0"/>
              <a:t>Data1</a:t>
            </a:r>
            <a:endParaRPr lang="en-US" sz="3500" dirty="0"/>
          </a:p>
        </p:txBody>
      </p:sp>
      <p:cxnSp>
        <p:nvCxnSpPr>
          <p:cNvPr id="111" name="Straight Connector 110"/>
          <p:cNvCxnSpPr/>
          <p:nvPr/>
        </p:nvCxnSpPr>
        <p:spPr>
          <a:xfrm flipH="1">
            <a:off x="25420637" y="8747919"/>
            <a:ext cx="2643" cy="179888"/>
          </a:xfrm>
          <a:prstGeom prst="line">
            <a:avLst/>
          </a:prstGeom>
          <a:ln>
            <a:headEnd w="med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Rectangle 119"/>
          <p:cNvSpPr/>
          <p:nvPr/>
        </p:nvSpPr>
        <p:spPr>
          <a:xfrm>
            <a:off x="24723007" y="14603102"/>
            <a:ext cx="3288430" cy="7683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  <a:latin typeface="Bodoni 72 Smallcaps Book" charset="0"/>
                <a:ea typeface="Bodoni 72 Smallcaps Book" charset="0"/>
                <a:cs typeface="Bodoni 72 Smallcaps Book" charset="0"/>
              </a:rPr>
              <a:t>Normalize</a:t>
            </a:r>
            <a:endParaRPr lang="en-US" sz="2800" dirty="0">
              <a:solidFill>
                <a:schemeClr val="tx1"/>
              </a:solidFill>
              <a:latin typeface="Bodoni 72 Smallcaps Book" charset="0"/>
              <a:ea typeface="Bodoni 72 Smallcaps Book" charset="0"/>
              <a:cs typeface="Bodoni 72 Smallcaps Book" charset="0"/>
            </a:endParaRPr>
          </a:p>
        </p:txBody>
      </p:sp>
      <p:cxnSp>
        <p:nvCxnSpPr>
          <p:cNvPr id="124" name="Straight Connector 123"/>
          <p:cNvCxnSpPr>
            <a:endCxn id="232" idx="0"/>
          </p:cNvCxnSpPr>
          <p:nvPr/>
        </p:nvCxnSpPr>
        <p:spPr>
          <a:xfrm>
            <a:off x="26360381" y="15377319"/>
            <a:ext cx="6841" cy="314980"/>
          </a:xfrm>
          <a:prstGeom prst="line">
            <a:avLst/>
          </a:prstGeom>
          <a:ln>
            <a:headEnd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Rectangle 130"/>
          <p:cNvSpPr/>
          <p:nvPr/>
        </p:nvSpPr>
        <p:spPr>
          <a:xfrm>
            <a:off x="20620178" y="13649390"/>
            <a:ext cx="3288430" cy="7683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i="1" dirty="0" smtClean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N</a:t>
            </a:r>
            <a:r>
              <a:rPr lang="en-US" sz="2800" dirty="0" smtClean="0">
                <a:solidFill>
                  <a:schemeClr val="tx1"/>
                </a:solidFill>
                <a:latin typeface="Bodoni 72 Smallcaps Book" charset="0"/>
                <a:ea typeface="Bodoni 72 Smallcaps Book" charset="0"/>
                <a:cs typeface="Bodoni 72 Smallcaps Book" charset="0"/>
              </a:rPr>
              <a:t>( - )</a:t>
            </a:r>
            <a:endParaRPr lang="en-US" sz="2800" dirty="0">
              <a:solidFill>
                <a:schemeClr val="tx1"/>
              </a:solidFill>
              <a:latin typeface="Bodoni 72 Smallcaps Book" charset="0"/>
              <a:ea typeface="Bodoni 72 Smallcaps Book" charset="0"/>
              <a:cs typeface="Bodoni 72 Smallcaps Book" charset="0"/>
            </a:endParaRPr>
          </a:p>
        </p:txBody>
      </p:sp>
      <p:cxnSp>
        <p:nvCxnSpPr>
          <p:cNvPr id="134" name="Straight Connector 133"/>
          <p:cNvCxnSpPr/>
          <p:nvPr/>
        </p:nvCxnSpPr>
        <p:spPr>
          <a:xfrm flipH="1">
            <a:off x="21031806" y="7828804"/>
            <a:ext cx="4400044" cy="12533"/>
          </a:xfrm>
          <a:prstGeom prst="line">
            <a:avLst/>
          </a:prstGeom>
          <a:ln>
            <a:headEnd w="med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21044000" y="7854556"/>
            <a:ext cx="13993" cy="5794077"/>
          </a:xfrm>
          <a:prstGeom prst="line">
            <a:avLst/>
          </a:prstGeom>
          <a:ln>
            <a:headEnd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 flipH="1">
            <a:off x="21530677" y="7833519"/>
            <a:ext cx="3760" cy="5815114"/>
          </a:xfrm>
          <a:prstGeom prst="line">
            <a:avLst/>
          </a:prstGeom>
          <a:ln>
            <a:headEnd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>
            <a:off x="23422004" y="14417758"/>
            <a:ext cx="10118" cy="392593"/>
          </a:xfrm>
          <a:prstGeom prst="line">
            <a:avLst/>
          </a:prstGeom>
          <a:ln>
            <a:headEnd type="none" w="med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>
            <a:off x="23025089" y="14444399"/>
            <a:ext cx="0" cy="741727"/>
          </a:xfrm>
          <a:prstGeom prst="line">
            <a:avLst/>
          </a:prstGeom>
          <a:ln>
            <a:headEnd type="none" w="med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>
            <a:off x="23432122" y="14803574"/>
            <a:ext cx="1288394" cy="3459"/>
          </a:xfrm>
          <a:prstGeom prst="line">
            <a:avLst/>
          </a:prstGeom>
          <a:ln>
            <a:headEnd type="none"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23025089" y="15186126"/>
            <a:ext cx="1692935" cy="12056"/>
          </a:xfrm>
          <a:prstGeom prst="line">
            <a:avLst/>
          </a:prstGeom>
          <a:ln>
            <a:headEnd type="none"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flipH="1">
            <a:off x="25443510" y="13085574"/>
            <a:ext cx="1" cy="152716"/>
          </a:xfrm>
          <a:prstGeom prst="line">
            <a:avLst/>
          </a:prstGeom>
          <a:ln>
            <a:headEnd type="none" w="med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/>
          <p:nvPr/>
        </p:nvCxnSpPr>
        <p:spPr>
          <a:xfrm flipH="1">
            <a:off x="25434956" y="13252078"/>
            <a:ext cx="916849" cy="0"/>
          </a:xfrm>
          <a:prstGeom prst="line">
            <a:avLst/>
          </a:prstGeom>
          <a:ln>
            <a:headEnd type="none" w="med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1251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11615</TotalTime>
  <Words>1122</Words>
  <Application>Microsoft Macintosh PowerPoint</Application>
  <PresentationFormat>Custom</PresentationFormat>
  <Paragraphs>163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2" baseType="lpstr">
      <vt:lpstr>Arial</vt:lpstr>
      <vt:lpstr>Bodoni 72 Smallcaps Book</vt:lpstr>
      <vt:lpstr>Calibri</vt:lpstr>
      <vt:lpstr>Calibri Light</vt:lpstr>
      <vt:lpstr>Courier</vt:lpstr>
      <vt:lpstr>Courier New</vt:lpstr>
      <vt:lpstr>Helvetica</vt:lpstr>
      <vt:lpstr>Mangal</vt:lpstr>
      <vt:lpstr>Times</vt:lpstr>
      <vt:lpstr>Wingdings</vt:lpstr>
      <vt:lpstr>Office Theme</vt:lpstr>
      <vt:lpstr>PowerPoint Presentation</vt:lpstr>
    </vt:vector>
  </TitlesOfParts>
  <Company>Genigraphics LLC</Company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Genigraphics Research Poster Template A0/A1</dc:title>
  <dc:creator>Jay Larson</dc:creator>
  <dc:description>Quality poster printing
www.genigraphics.com
1-800-790-4001</dc:description>
  <cp:lastModifiedBy>Microsoft Office User</cp:lastModifiedBy>
  <cp:revision>339</cp:revision>
  <cp:lastPrinted>2017-07-26T17:28:52Z</cp:lastPrinted>
  <dcterms:created xsi:type="dcterms:W3CDTF">2013-02-10T21:14:48Z</dcterms:created>
  <dcterms:modified xsi:type="dcterms:W3CDTF">2017-11-15T14:26:39Z</dcterms:modified>
</cp:coreProperties>
</file>

<file path=docProps/thumbnail.jpeg>
</file>